
<file path=[Content_Types].xml><?xml version="1.0" encoding="utf-8"?>
<Types xmlns="http://schemas.openxmlformats.org/package/2006/content-types">
  <Default Extension="fntdata" ContentType="application/x-fontdata"/>
  <Default Extension="gif" ContentType="image/gif"/>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69" r:id="rId5"/>
    <p:sldId id="259" r:id="rId6"/>
    <p:sldId id="260" r:id="rId7"/>
    <p:sldId id="261" r:id="rId8"/>
    <p:sldId id="270" r:id="rId9"/>
    <p:sldId id="266" r:id="rId10"/>
    <p:sldId id="262" r:id="rId11"/>
    <p:sldId id="271" r:id="rId12"/>
    <p:sldId id="264" r:id="rId13"/>
    <p:sldId id="268" r:id="rId14"/>
  </p:sldIdLst>
  <p:sldSz cx="18288000" cy="10287000"/>
  <p:notesSz cx="6858000" cy="9144000"/>
  <p:embeddedFontLst>
    <p:embeddedFont>
      <p:font typeface="Aileron" panose="020B0604020202020204" charset="0"/>
      <p:regular r:id="rId15"/>
    </p:embeddedFont>
    <p:embeddedFont>
      <p:font typeface="Aileron Bold" panose="020B0604020202020204" charset="0"/>
      <p:regular r:id="rId16"/>
    </p:embeddedFont>
    <p:embeddedFont>
      <p:font typeface="Aileron Ultra-Bold" panose="020B0604020202020204" charset="0"/>
      <p:regular r:id="rId17"/>
    </p:embeddedFont>
    <p:embeddedFont>
      <p:font typeface="Kollektif" panose="020B0604020202020204" charset="0"/>
      <p:regular r:id="rId18"/>
    </p:embeddedFont>
    <p:embeddedFont>
      <p:font typeface="Kollektif Bold"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2C08675-CF50-28A6-1B71-EB95655DB1B9}" v="23" dt="2024-01-28T21:55:30.360"/>
    <p1510:client id="{0486E455-7575-FF02-B2B3-2B853B404E19}" v="32" dt="2024-01-29T09:35:38.796"/>
    <p1510:client id="{0B7A6317-BB09-9287-ECB3-86B94A3E4F52}" v="2502" dt="2024-01-28T21:30:13.858"/>
    <p1510:client id="{48521DB3-D06E-19CF-85F9-AE4C90E2BEE0}" v="13" dt="2024-01-28T21:45:18.654"/>
    <p1510:client id="{7BAB7FE6-1DC3-9762-2442-3FFB6839E6A7}" v="2698" dt="2024-01-29T00:26:45.524"/>
    <p1510:client id="{7FE62AFB-0450-46FD-1601-3E345DED87A9}" v="2919" dt="2024-01-28T23:50:32.509"/>
    <p1510:client id="{9CCFFC68-C6A7-07BB-C311-B783D88DFB56}" v="48" dt="2024-01-29T00:33:36.745"/>
    <p1510:client id="{B695434A-6CEE-7A02-983D-B59B4162A62F}" v="17" dt="2024-01-28T21:37:29.677"/>
    <p1510:client id="{CABC4CD0-0BCF-C404-8545-D725D976E637}" v="12" dt="2024-01-28T21:46:25.387"/>
    <p1510:client id="{CFFC6F1D-A501-DB57-2587-CC899E621A45}" v="466" dt="2024-01-28T21:43:31.97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gif>
</file>

<file path=ppt/media/image11.png>
</file>

<file path=ppt/media/image12.png>
</file>

<file path=ppt/media/image13.png>
</file>

<file path=ppt/media/image14.png>
</file>

<file path=ppt/media/image15.png>
</file>

<file path=ppt/media/image2.svg>
</file>

<file path=ppt/media/image3.png>
</file>

<file path=ppt/media/image4.svg>
</file>

<file path=ppt/media/image5.png>
</file>

<file path=ppt/media/image6.jpeg>
</file>

<file path=ppt/media/image7.jpeg>
</file>

<file path=ppt/media/image8.png>
</file>

<file path=ppt/media/image9.gif>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‹N›</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‹N›</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5.png"/><Relationship Id="rId5" Type="http://schemas.openxmlformats.org/officeDocument/2006/relationships/image" Target="../media/image4.sv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4.svg"/><Relationship Id="rId2" Type="http://schemas.openxmlformats.org/officeDocument/2006/relationships/image" Target="../media/image7.jpeg"/><Relationship Id="rId1" Type="http://schemas.openxmlformats.org/officeDocument/2006/relationships/slideLayout" Target="../slideLayouts/slideLayout7.xml"/><Relationship Id="rId6" Type="http://schemas.openxmlformats.org/officeDocument/2006/relationships/image" Target="../media/image3.png"/><Relationship Id="rId5" Type="http://schemas.openxmlformats.org/officeDocument/2006/relationships/image" Target="../media/image2.svg"/><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2" Type="http://schemas.openxmlformats.org/officeDocument/2006/relationships/image" Target="../media/image9.gif"/><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Freeform 2"/>
          <p:cNvSpPr/>
          <p:nvPr/>
        </p:nvSpPr>
        <p:spPr>
          <a:xfrm rot="-10800000">
            <a:off x="0" y="7065308"/>
            <a:ext cx="3221692" cy="3221692"/>
          </a:xfrm>
          <a:custGeom>
            <a:avLst/>
            <a:gdLst/>
            <a:ahLst/>
            <a:cxnLst/>
            <a:rect l="l" t="t" r="r" b="b"/>
            <a:pathLst>
              <a:path w="3221692" h="3221692">
                <a:moveTo>
                  <a:pt x="0" y="0"/>
                </a:moveTo>
                <a:lnTo>
                  <a:pt x="3221692" y="0"/>
                </a:lnTo>
                <a:lnTo>
                  <a:pt x="3221692" y="3221692"/>
                </a:lnTo>
                <a:lnTo>
                  <a:pt x="0" y="32216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4" name="Group 4"/>
          <p:cNvGrpSpPr/>
          <p:nvPr/>
        </p:nvGrpSpPr>
        <p:grpSpPr>
          <a:xfrm rot="-8100000">
            <a:off x="-4252983" y="3307993"/>
            <a:ext cx="22404652" cy="8950886"/>
            <a:chOff x="0" y="0"/>
            <a:chExt cx="35276568" cy="14093347"/>
          </a:xfrm>
        </p:grpSpPr>
        <p:sp>
          <p:nvSpPr>
            <p:cNvPr id="5" name="Freeform 5"/>
            <p:cNvSpPr/>
            <p:nvPr/>
          </p:nvSpPr>
          <p:spPr>
            <a:xfrm>
              <a:off x="0" y="0"/>
              <a:ext cx="35276569" cy="14093346"/>
            </a:xfrm>
            <a:custGeom>
              <a:avLst/>
              <a:gdLst/>
              <a:ahLst/>
              <a:cxnLst/>
              <a:rect l="l" t="t" r="r" b="b"/>
              <a:pathLst>
                <a:path w="35276569" h="14093346">
                  <a:moveTo>
                    <a:pt x="0" y="0"/>
                  </a:moveTo>
                  <a:lnTo>
                    <a:pt x="35276569" y="0"/>
                  </a:lnTo>
                  <a:lnTo>
                    <a:pt x="35276569" y="14093346"/>
                  </a:lnTo>
                  <a:lnTo>
                    <a:pt x="0" y="14093346"/>
                  </a:lnTo>
                  <a:close/>
                </a:path>
              </a:pathLst>
            </a:custGeom>
            <a:solidFill>
              <a:srgbClr val="F1EFE1"/>
            </a:solidFill>
          </p:spPr>
        </p:sp>
      </p:grpSp>
      <p:sp>
        <p:nvSpPr>
          <p:cNvPr id="6" name="TextBox 6"/>
          <p:cNvSpPr txBox="1"/>
          <p:nvPr/>
        </p:nvSpPr>
        <p:spPr>
          <a:xfrm>
            <a:off x="723540" y="2889268"/>
            <a:ext cx="8857748" cy="3576877"/>
          </a:xfrm>
          <a:prstGeom prst="rect">
            <a:avLst/>
          </a:prstGeom>
        </p:spPr>
        <p:txBody>
          <a:bodyPr wrap="square" lIns="0" tIns="0" rIns="0" bIns="0" rtlCol="0" anchor="t">
            <a:spAutoFit/>
          </a:bodyPr>
          <a:lstStyle/>
          <a:p>
            <a:pPr>
              <a:lnSpc>
                <a:spcPts val="7139"/>
              </a:lnSpc>
            </a:pPr>
            <a:r>
              <a:rPr lang="en-US" sz="4800" b="1" err="1">
                <a:solidFill>
                  <a:srgbClr val="192954"/>
                </a:solidFill>
                <a:ea typeface="+mn-lt"/>
                <a:cs typeface="+mn-lt"/>
              </a:rPr>
              <a:t>AntNet</a:t>
            </a:r>
            <a:r>
              <a:rPr lang="en-US" sz="4800" b="1" dirty="0">
                <a:solidFill>
                  <a:srgbClr val="192954"/>
                </a:solidFill>
                <a:ea typeface="+mn-lt"/>
                <a:cs typeface="+mn-lt"/>
              </a:rPr>
              <a:t>: an adaptive </a:t>
            </a:r>
            <a:endParaRPr lang="en-US" sz="4800" b="1">
              <a:solidFill>
                <a:srgbClr val="192954"/>
              </a:solidFill>
              <a:latin typeface="Kollektif Bold"/>
              <a:ea typeface="+mn-lt"/>
              <a:cs typeface="+mn-lt"/>
            </a:endParaRPr>
          </a:p>
          <a:p>
            <a:pPr>
              <a:lnSpc>
                <a:spcPts val="7139"/>
              </a:lnSpc>
            </a:pPr>
            <a:r>
              <a:rPr lang="en-US" sz="4800" b="1" dirty="0">
                <a:solidFill>
                  <a:srgbClr val="192954"/>
                </a:solidFill>
                <a:ea typeface="+mn-lt"/>
                <a:cs typeface="+mn-lt"/>
              </a:rPr>
              <a:t>nature-inspired algorithm</a:t>
            </a:r>
            <a:endParaRPr lang="en-US" sz="4800" b="1" dirty="0">
              <a:solidFill>
                <a:srgbClr val="192954"/>
              </a:solidFill>
              <a:latin typeface="Kollektif Bold"/>
              <a:ea typeface="Calibri"/>
              <a:cs typeface="Calibri"/>
            </a:endParaRPr>
          </a:p>
          <a:p>
            <a:pPr>
              <a:lnSpc>
                <a:spcPts val="7139"/>
              </a:lnSpc>
            </a:pPr>
            <a:r>
              <a:rPr lang="en-US" sz="4800" b="1" dirty="0">
                <a:solidFill>
                  <a:srgbClr val="192954"/>
                </a:solidFill>
                <a:ea typeface="+mn-lt"/>
                <a:cs typeface="+mn-lt"/>
              </a:rPr>
              <a:t>for routing in mobile ad hoc networks</a:t>
            </a:r>
            <a:endParaRPr lang="en-US" sz="4800" b="1">
              <a:ea typeface="Calibri"/>
              <a:cs typeface="Calibri"/>
            </a:endParaRPr>
          </a:p>
        </p:txBody>
      </p:sp>
      <p:sp>
        <p:nvSpPr>
          <p:cNvPr id="10" name="TextBox 10"/>
          <p:cNvSpPr txBox="1"/>
          <p:nvPr/>
        </p:nvSpPr>
        <p:spPr>
          <a:xfrm>
            <a:off x="4428651" y="7889461"/>
            <a:ext cx="1436168" cy="614142"/>
          </a:xfrm>
          <a:prstGeom prst="rect">
            <a:avLst/>
          </a:prstGeom>
        </p:spPr>
        <p:txBody>
          <a:bodyPr wrap="square" lIns="0" tIns="0" rIns="0" bIns="0" rtlCol="0" anchor="t">
            <a:spAutoFit/>
          </a:bodyPr>
          <a:lstStyle/>
          <a:p>
            <a:pPr>
              <a:lnSpc>
                <a:spcPts val="2520"/>
              </a:lnSpc>
              <a:spcBef>
                <a:spcPct val="0"/>
              </a:spcBef>
            </a:pPr>
            <a:r>
              <a:rPr lang="en-US" spc="36" dirty="0">
                <a:solidFill>
                  <a:srgbClr val="192954"/>
                </a:solidFill>
                <a:latin typeface="Aileron"/>
              </a:rPr>
              <a:t>29</a:t>
            </a:r>
            <a:r>
              <a:rPr lang="en-US" spc="36" baseline="30000" dirty="0">
                <a:solidFill>
                  <a:srgbClr val="192954"/>
                </a:solidFill>
                <a:latin typeface="Aileron"/>
              </a:rPr>
              <a:t>th</a:t>
            </a:r>
            <a:r>
              <a:rPr lang="en-US" spc="36" dirty="0">
                <a:solidFill>
                  <a:srgbClr val="192954"/>
                </a:solidFill>
                <a:latin typeface="Aileron"/>
              </a:rPr>
              <a:t> January 2024</a:t>
            </a:r>
            <a:endParaRPr lang="en-US" sz="1800" spc="36" dirty="0">
              <a:solidFill>
                <a:srgbClr val="192954"/>
              </a:solidFill>
              <a:latin typeface="Aileron"/>
            </a:endParaRPr>
          </a:p>
        </p:txBody>
      </p:sp>
      <p:sp>
        <p:nvSpPr>
          <p:cNvPr id="11" name="Freeform 11"/>
          <p:cNvSpPr/>
          <p:nvPr/>
        </p:nvSpPr>
        <p:spPr>
          <a:xfrm rot="5400000">
            <a:off x="11136547" y="3135547"/>
            <a:ext cx="7151453" cy="7151453"/>
          </a:xfrm>
          <a:custGeom>
            <a:avLst/>
            <a:gdLst/>
            <a:ahLst/>
            <a:cxnLst/>
            <a:rect l="l" t="t" r="r" b="b"/>
            <a:pathLst>
              <a:path w="7151453" h="7151453">
                <a:moveTo>
                  <a:pt x="0" y="0"/>
                </a:moveTo>
                <a:lnTo>
                  <a:pt x="7151453" y="0"/>
                </a:lnTo>
                <a:lnTo>
                  <a:pt x="7151453" y="7151453"/>
                </a:lnTo>
                <a:lnTo>
                  <a:pt x="0" y="71514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TextBox 12"/>
          <p:cNvSpPr txBox="1"/>
          <p:nvPr/>
        </p:nvSpPr>
        <p:spPr>
          <a:xfrm>
            <a:off x="1751143" y="7889461"/>
            <a:ext cx="2941099" cy="621030"/>
          </a:xfrm>
          <a:prstGeom prst="rect">
            <a:avLst/>
          </a:prstGeom>
        </p:spPr>
        <p:txBody>
          <a:bodyPr lIns="0" tIns="0" rIns="0" bIns="0" rtlCol="0" anchor="t">
            <a:spAutoFit/>
          </a:bodyPr>
          <a:lstStyle/>
          <a:p>
            <a:pPr>
              <a:lnSpc>
                <a:spcPts val="2520"/>
              </a:lnSpc>
            </a:pPr>
            <a:r>
              <a:rPr lang="en-US" sz="1800" spc="36" dirty="0">
                <a:solidFill>
                  <a:srgbClr val="192954"/>
                </a:solidFill>
                <a:latin typeface="Aileron"/>
              </a:rPr>
              <a:t>Presented By</a:t>
            </a:r>
          </a:p>
          <a:p>
            <a:pPr>
              <a:lnSpc>
                <a:spcPts val="2520"/>
              </a:lnSpc>
              <a:spcBef>
                <a:spcPct val="0"/>
              </a:spcBef>
            </a:pPr>
            <a:r>
              <a:rPr lang="en-US" spc="36" dirty="0">
                <a:solidFill>
                  <a:srgbClr val="192954"/>
                </a:solidFill>
                <a:latin typeface="Aileron Ultra-Bold"/>
              </a:rPr>
              <a:t>Pietro Martinello</a:t>
            </a:r>
            <a:endParaRPr lang="en-US" dirty="0"/>
          </a:p>
        </p:txBody>
      </p:sp>
      <p:pic>
        <p:nvPicPr>
          <p:cNvPr id="15" name="Picture 14" descr="ants PNG transparent image download, size: 1128x680px">
            <a:extLst>
              <a:ext uri="{FF2B5EF4-FFF2-40B4-BE49-F238E27FC236}">
                <a16:creationId xmlns:a16="http://schemas.microsoft.com/office/drawing/2014/main" id="{B3EEE547-E45C-B503-C483-8517E338E1C1}"/>
              </a:ext>
            </a:extLst>
          </p:cNvPr>
          <p:cNvPicPr>
            <a:picLocks noChangeAspect="1"/>
          </p:cNvPicPr>
          <p:nvPr/>
        </p:nvPicPr>
        <p:blipFill>
          <a:blip r:embed="rId6"/>
          <a:stretch>
            <a:fillRect/>
          </a:stretch>
        </p:blipFill>
        <p:spPr>
          <a:xfrm>
            <a:off x="6611112" y="-319359"/>
            <a:ext cx="9884664" cy="596052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99B951"/>
        </a:solidFill>
        <a:effectLst/>
      </p:bgPr>
    </p:bg>
    <p:spTree>
      <p:nvGrpSpPr>
        <p:cNvPr id="1" name=""/>
        <p:cNvGrpSpPr/>
        <p:nvPr/>
      </p:nvGrpSpPr>
      <p:grpSpPr>
        <a:xfrm>
          <a:off x="0" y="0"/>
          <a:ext cx="0" cy="0"/>
          <a:chOff x="0" y="0"/>
          <a:chExt cx="0" cy="0"/>
        </a:xfrm>
      </p:grpSpPr>
      <p:sp>
        <p:nvSpPr>
          <p:cNvPr id="2" name="AutoShape 2"/>
          <p:cNvSpPr/>
          <p:nvPr/>
        </p:nvSpPr>
        <p:spPr>
          <a:xfrm>
            <a:off x="1684976" y="8399499"/>
            <a:ext cx="14918048" cy="0"/>
          </a:xfrm>
          <a:prstGeom prst="line">
            <a:avLst/>
          </a:prstGeom>
          <a:ln w="9525" cap="rnd">
            <a:solidFill>
              <a:srgbClr val="000000"/>
            </a:solidFill>
            <a:prstDash val="solid"/>
            <a:headEnd type="none" w="sm" len="sm"/>
            <a:tailEnd type="none" w="sm" len="sm"/>
          </a:ln>
        </p:spPr>
      </p:sp>
      <p:sp>
        <p:nvSpPr>
          <p:cNvPr id="7" name="TextBox 7"/>
          <p:cNvSpPr txBox="1"/>
          <p:nvPr/>
        </p:nvSpPr>
        <p:spPr>
          <a:xfrm>
            <a:off x="7231478" y="2232400"/>
            <a:ext cx="9675793" cy="5003101"/>
          </a:xfrm>
          <a:prstGeom prst="rect">
            <a:avLst/>
          </a:prstGeom>
        </p:spPr>
        <p:txBody>
          <a:bodyPr wrap="square" lIns="0" tIns="0" rIns="0" bIns="0" rtlCol="0" anchor="t">
            <a:spAutoFit/>
          </a:bodyPr>
          <a:lstStyle/>
          <a:p>
            <a:pPr marL="342900" indent="-342900">
              <a:lnSpc>
                <a:spcPts val="2800"/>
              </a:lnSpc>
              <a:buFont typeface="Arial"/>
              <a:buChar char="•"/>
            </a:pPr>
            <a:r>
              <a:rPr lang="en-US" sz="2000" dirty="0">
                <a:solidFill>
                  <a:srgbClr val="192954"/>
                </a:solidFill>
                <a:latin typeface="Aileron"/>
              </a:rPr>
              <a:t>When a node wants to start a data session, it sends</a:t>
            </a:r>
            <a:r>
              <a:rPr lang="en-US" sz="2000" b="1" dirty="0">
                <a:solidFill>
                  <a:srgbClr val="192954"/>
                </a:solidFill>
                <a:latin typeface="Aileron"/>
              </a:rPr>
              <a:t> reactive forward ants</a:t>
            </a:r>
            <a:r>
              <a:rPr lang="en-US" sz="2000" dirty="0">
                <a:solidFill>
                  <a:srgbClr val="192954"/>
                </a:solidFill>
                <a:latin typeface="Aileron"/>
              </a:rPr>
              <a:t> to its neighbors.</a:t>
            </a:r>
          </a:p>
          <a:p>
            <a:pPr marL="342900" indent="-342900">
              <a:lnSpc>
                <a:spcPts val="2800"/>
              </a:lnSpc>
              <a:buFont typeface="Arial"/>
              <a:buChar char="•"/>
            </a:pPr>
            <a:r>
              <a:rPr lang="en-US" sz="2000" dirty="0">
                <a:solidFill>
                  <a:srgbClr val="192954"/>
                </a:solidFill>
                <a:latin typeface="Aileron"/>
              </a:rPr>
              <a:t>Whenever a node receives a forward ant and doesn't know how to reach the target, it broadcasts the ant to all other neighbors. On the opposite, if it has some information, ants are sent stochastically, based on the local </a:t>
            </a:r>
            <a:r>
              <a:rPr lang="en-US" sz="2000" b="1" dirty="0">
                <a:solidFill>
                  <a:srgbClr val="192954"/>
                </a:solidFill>
                <a:latin typeface="Aileron"/>
              </a:rPr>
              <a:t>pheromone table</a:t>
            </a:r>
            <a:r>
              <a:rPr lang="en-US" sz="2000" dirty="0">
                <a:solidFill>
                  <a:srgbClr val="192954"/>
                </a:solidFill>
                <a:latin typeface="Aileron"/>
              </a:rPr>
              <a:t>.</a:t>
            </a:r>
          </a:p>
          <a:p>
            <a:pPr marL="342900" indent="-342900">
              <a:lnSpc>
                <a:spcPts val="2800"/>
              </a:lnSpc>
              <a:buFont typeface="Arial"/>
              <a:buChar char="•"/>
            </a:pPr>
            <a:endParaRPr lang="en-US" sz="2000" dirty="0">
              <a:solidFill>
                <a:srgbClr val="192954"/>
              </a:solidFill>
              <a:latin typeface="Aileron"/>
            </a:endParaRPr>
          </a:p>
          <a:p>
            <a:pPr marL="342900" indent="-342900">
              <a:lnSpc>
                <a:spcPts val="2800"/>
              </a:lnSpc>
              <a:buFont typeface="Arial"/>
              <a:buChar char="•"/>
            </a:pPr>
            <a:r>
              <a:rPr lang="en-US" sz="2000" dirty="0">
                <a:solidFill>
                  <a:srgbClr val="192954"/>
                </a:solidFill>
                <a:latin typeface="Aileron"/>
              </a:rPr>
              <a:t>Forward ants keep and update a list containing each visited node</a:t>
            </a:r>
          </a:p>
          <a:p>
            <a:pPr marL="342900" indent="-342900">
              <a:lnSpc>
                <a:spcPts val="2800"/>
              </a:lnSpc>
              <a:buFont typeface="Arial"/>
              <a:buChar char="•"/>
            </a:pPr>
            <a:r>
              <a:rPr lang="en-US" sz="2000" dirty="0">
                <a:solidFill>
                  <a:srgbClr val="192954"/>
                </a:solidFill>
                <a:latin typeface="Aileron"/>
              </a:rPr>
              <a:t>When a forward ant reaches the target node, it becomes a </a:t>
            </a:r>
            <a:r>
              <a:rPr lang="en-US" sz="2000" b="1" dirty="0">
                <a:solidFill>
                  <a:srgbClr val="192954"/>
                </a:solidFill>
                <a:latin typeface="Aileron"/>
              </a:rPr>
              <a:t>backward ant</a:t>
            </a:r>
            <a:r>
              <a:rPr lang="en-US" sz="2000" dirty="0">
                <a:solidFill>
                  <a:srgbClr val="192954"/>
                </a:solidFill>
                <a:latin typeface="Aileron"/>
              </a:rPr>
              <a:t> and come back to the sender, by visiting nodes in its list in the opposite order.</a:t>
            </a:r>
          </a:p>
          <a:p>
            <a:pPr marL="342900" indent="-342900">
              <a:lnSpc>
                <a:spcPts val="2800"/>
              </a:lnSpc>
              <a:buFont typeface="Arial"/>
              <a:buChar char="•"/>
            </a:pPr>
            <a:r>
              <a:rPr lang="en-US" sz="2000" dirty="0">
                <a:solidFill>
                  <a:srgbClr val="192954"/>
                </a:solidFill>
                <a:latin typeface="Aileron"/>
              </a:rPr>
              <a:t>While a backward ant travel along its path, it updates the pheromone table of each node with its data about how to reach the destination from the current node.</a:t>
            </a:r>
          </a:p>
          <a:p>
            <a:pPr marL="342900" indent="-342900">
              <a:lnSpc>
                <a:spcPts val="2800"/>
              </a:lnSpc>
              <a:buFont typeface="Arial"/>
              <a:buChar char="•"/>
            </a:pPr>
            <a:endParaRPr lang="en-US" sz="2000" dirty="0">
              <a:solidFill>
                <a:srgbClr val="192954"/>
              </a:solidFill>
              <a:latin typeface="Aileron"/>
            </a:endParaRPr>
          </a:p>
          <a:p>
            <a:pPr marL="342900" indent="-342900">
              <a:lnSpc>
                <a:spcPts val="2800"/>
              </a:lnSpc>
              <a:buFont typeface="Arial"/>
              <a:buChar char="•"/>
            </a:pPr>
            <a:r>
              <a:rPr lang="en-US" sz="2000" dirty="0">
                <a:solidFill>
                  <a:srgbClr val="192954"/>
                </a:solidFill>
                <a:latin typeface="Aileron"/>
              </a:rPr>
              <a:t>Pheromone tables, which are locally stored in each node, evolve over time with the network, and entries 'evaporate' when are not updated anymore.</a:t>
            </a:r>
          </a:p>
        </p:txBody>
      </p:sp>
      <p:sp>
        <p:nvSpPr>
          <p:cNvPr id="8" name="TextBox 8"/>
          <p:cNvSpPr txBox="1"/>
          <p:nvPr/>
        </p:nvSpPr>
        <p:spPr>
          <a:xfrm>
            <a:off x="8182454" y="780131"/>
            <a:ext cx="7036912" cy="756617"/>
          </a:xfrm>
          <a:prstGeom prst="rect">
            <a:avLst/>
          </a:prstGeom>
        </p:spPr>
        <p:txBody>
          <a:bodyPr lIns="0" tIns="0" rIns="0" bIns="0" rtlCol="0" anchor="t">
            <a:spAutoFit/>
          </a:bodyPr>
          <a:lstStyle/>
          <a:p>
            <a:pPr>
              <a:lnSpc>
                <a:spcPts val="5880"/>
              </a:lnSpc>
            </a:pPr>
            <a:r>
              <a:rPr lang="en-US" sz="5600" b="1" dirty="0">
                <a:solidFill>
                  <a:srgbClr val="192954"/>
                </a:solidFill>
                <a:latin typeface="Kollektif Bold"/>
              </a:rPr>
              <a:t>Reactive path setup</a:t>
            </a:r>
            <a:endParaRPr lang="en-US" b="1">
              <a:cs typeface="Calibri"/>
            </a:endParaRPr>
          </a:p>
        </p:txBody>
      </p:sp>
      <p:sp>
        <p:nvSpPr>
          <p:cNvPr id="9" name="TextBox 9"/>
          <p:cNvSpPr txBox="1"/>
          <p:nvPr/>
        </p:nvSpPr>
        <p:spPr>
          <a:xfrm>
            <a:off x="1684976" y="8637270"/>
            <a:ext cx="2076341" cy="306705"/>
          </a:xfrm>
          <a:prstGeom prst="rect">
            <a:avLst/>
          </a:prstGeom>
        </p:spPr>
        <p:txBody>
          <a:bodyPr lIns="0" tIns="0" rIns="0" bIns="0" rtlCol="0" anchor="t">
            <a:spAutoFit/>
          </a:bodyPr>
          <a:lstStyle/>
          <a:p>
            <a:pPr marL="0" lvl="0" indent="0" algn="l">
              <a:lnSpc>
                <a:spcPts val="2520"/>
              </a:lnSpc>
              <a:spcBef>
                <a:spcPct val="0"/>
              </a:spcBef>
            </a:pPr>
            <a:r>
              <a:rPr lang="en-US" sz="1800" spc="36">
                <a:solidFill>
                  <a:srgbClr val="192954"/>
                </a:solidFill>
                <a:latin typeface="Aileron"/>
              </a:rPr>
              <a:t>DAI project</a:t>
            </a:r>
          </a:p>
        </p:txBody>
      </p:sp>
      <p:sp>
        <p:nvSpPr>
          <p:cNvPr id="10" name="TextBox 10"/>
          <p:cNvSpPr txBox="1"/>
          <p:nvPr/>
        </p:nvSpPr>
        <p:spPr>
          <a:xfrm>
            <a:off x="4131392" y="8637270"/>
            <a:ext cx="1824120" cy="276999"/>
          </a:xfrm>
          <a:prstGeom prst="rect">
            <a:avLst/>
          </a:prstGeom>
        </p:spPr>
        <p:txBody>
          <a:bodyPr lIns="0" tIns="0" rIns="0" bIns="0" rtlCol="0" anchor="t">
            <a:spAutoFit/>
          </a:bodyPr>
          <a:lstStyle/>
          <a:p>
            <a:r>
              <a:rPr lang="en-US" spc="36" dirty="0">
                <a:solidFill>
                  <a:srgbClr val="192954"/>
                </a:solidFill>
                <a:ea typeface="+mn-lt"/>
                <a:cs typeface="+mn-lt"/>
              </a:rPr>
              <a:t>29</a:t>
            </a:r>
            <a:r>
              <a:rPr lang="en-US" spc="36" baseline="30000" dirty="0">
                <a:solidFill>
                  <a:srgbClr val="192954"/>
                </a:solidFill>
                <a:ea typeface="+mn-lt"/>
                <a:cs typeface="+mn-lt"/>
              </a:rPr>
              <a:t>th</a:t>
            </a:r>
            <a:r>
              <a:rPr lang="en-US" spc="36" dirty="0">
                <a:solidFill>
                  <a:srgbClr val="192954"/>
                </a:solidFill>
                <a:ea typeface="+mn-lt"/>
                <a:cs typeface="+mn-lt"/>
              </a:rPr>
              <a:t> January 2024</a:t>
            </a:r>
          </a:p>
        </p:txBody>
      </p:sp>
      <p:sp>
        <p:nvSpPr>
          <p:cNvPr id="11" name="TextBox 11"/>
          <p:cNvSpPr txBox="1"/>
          <p:nvPr/>
        </p:nvSpPr>
        <p:spPr>
          <a:xfrm>
            <a:off x="14778904" y="8627745"/>
            <a:ext cx="1824120" cy="335156"/>
          </a:xfrm>
          <a:prstGeom prst="rect">
            <a:avLst/>
          </a:prstGeom>
        </p:spPr>
        <p:txBody>
          <a:bodyPr lIns="0" tIns="0" rIns="0" bIns="0" rtlCol="0" anchor="t">
            <a:spAutoFit/>
          </a:bodyPr>
          <a:lstStyle/>
          <a:p>
            <a:pPr marL="0" lvl="0" indent="0" algn="r">
              <a:lnSpc>
                <a:spcPts val="2800"/>
              </a:lnSpc>
              <a:spcBef>
                <a:spcPct val="0"/>
              </a:spcBef>
            </a:pPr>
            <a:r>
              <a:rPr lang="en-US" sz="2000" b="1" spc="40" dirty="0">
                <a:solidFill>
                  <a:srgbClr val="192954"/>
                </a:solidFill>
                <a:latin typeface="Aileron Ultra-Bold"/>
              </a:rPr>
              <a:t>10</a:t>
            </a:r>
            <a:endParaRPr lang="en-US" dirty="0"/>
          </a:p>
        </p:txBody>
      </p:sp>
      <p:pic>
        <p:nvPicPr>
          <p:cNvPr id="13" name="conn_stablish_little">
            <a:hlinkClick r:id="" action="ppaction://media"/>
            <a:extLst>
              <a:ext uri="{FF2B5EF4-FFF2-40B4-BE49-F238E27FC236}">
                <a16:creationId xmlns:a16="http://schemas.microsoft.com/office/drawing/2014/main" id="{237EF953-378E-3B2F-724B-4DEA131BC10E}"/>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32688" y="1696212"/>
            <a:ext cx="5998464" cy="600760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99B951"/>
        </a:solidFill>
        <a:effectLst/>
      </p:bgPr>
    </p:bg>
    <p:spTree>
      <p:nvGrpSpPr>
        <p:cNvPr id="1" name="">
          <a:extLst>
            <a:ext uri="{FF2B5EF4-FFF2-40B4-BE49-F238E27FC236}">
              <a16:creationId xmlns:a16="http://schemas.microsoft.com/office/drawing/2014/main" id="{063E1F78-ED9B-CDC9-B6EF-0159291576D5}"/>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51912CB3-1B5C-60B2-7E32-C68A3D2D2787}"/>
              </a:ext>
            </a:extLst>
          </p:cNvPr>
          <p:cNvSpPr/>
          <p:nvPr/>
        </p:nvSpPr>
        <p:spPr>
          <a:xfrm>
            <a:off x="1684976" y="8399499"/>
            <a:ext cx="14918048" cy="0"/>
          </a:xfrm>
          <a:prstGeom prst="line">
            <a:avLst/>
          </a:prstGeom>
          <a:ln w="9525" cap="rnd">
            <a:solidFill>
              <a:srgbClr val="000000"/>
            </a:solidFill>
            <a:prstDash val="solid"/>
            <a:headEnd type="none" w="sm" len="sm"/>
            <a:tailEnd type="none" w="sm" len="sm"/>
          </a:ln>
        </p:spPr>
      </p:sp>
      <p:sp>
        <p:nvSpPr>
          <p:cNvPr id="7" name="TextBox 7">
            <a:extLst>
              <a:ext uri="{FF2B5EF4-FFF2-40B4-BE49-F238E27FC236}">
                <a16:creationId xmlns:a16="http://schemas.microsoft.com/office/drawing/2014/main" id="{813DA76F-C969-3CC4-C1C5-919B7805536D}"/>
              </a:ext>
            </a:extLst>
          </p:cNvPr>
          <p:cNvSpPr txBox="1"/>
          <p:nvPr/>
        </p:nvSpPr>
        <p:spPr>
          <a:xfrm>
            <a:off x="958694" y="3311392"/>
            <a:ext cx="12876193" cy="3919022"/>
          </a:xfrm>
          <a:prstGeom prst="rect">
            <a:avLst/>
          </a:prstGeom>
        </p:spPr>
        <p:txBody>
          <a:bodyPr wrap="square" lIns="0" tIns="0" rIns="0" bIns="0" rtlCol="0" anchor="t">
            <a:spAutoFit/>
          </a:bodyPr>
          <a:lstStyle/>
          <a:p>
            <a:pPr marL="342900" indent="-342900">
              <a:lnSpc>
                <a:spcPts val="2800"/>
              </a:lnSpc>
              <a:buFont typeface="Arial"/>
              <a:buChar char="•"/>
            </a:pPr>
            <a:r>
              <a:rPr lang="en-US" sz="2000" dirty="0">
                <a:solidFill>
                  <a:srgbClr val="192954"/>
                </a:solidFill>
                <a:latin typeface="Aileron"/>
              </a:rPr>
              <a:t>When a session is running, periodically  the source sends </a:t>
            </a:r>
            <a:r>
              <a:rPr lang="en-US" sz="2000" b="1" dirty="0">
                <a:solidFill>
                  <a:srgbClr val="192954"/>
                </a:solidFill>
                <a:latin typeface="Aileron"/>
              </a:rPr>
              <a:t>proactive forward ants</a:t>
            </a:r>
            <a:r>
              <a:rPr lang="en-US" sz="2000" dirty="0">
                <a:solidFill>
                  <a:srgbClr val="192954"/>
                </a:solidFill>
                <a:latin typeface="Aileron"/>
              </a:rPr>
              <a:t> to probe the current paths and possibly to discover new paths. This leads to path improvements and variations.</a:t>
            </a:r>
          </a:p>
          <a:p>
            <a:pPr marL="342900" indent="-342900">
              <a:lnSpc>
                <a:spcPts val="2800"/>
              </a:lnSpc>
              <a:buFont typeface="Arial"/>
              <a:buChar char="•"/>
            </a:pPr>
            <a:endParaRPr lang="en-US" sz="2000" dirty="0">
              <a:solidFill>
                <a:srgbClr val="192954"/>
              </a:solidFill>
              <a:latin typeface="Aileron"/>
            </a:endParaRPr>
          </a:p>
          <a:p>
            <a:pPr marL="342900" indent="-342900">
              <a:lnSpc>
                <a:spcPts val="2800"/>
              </a:lnSpc>
              <a:buFont typeface="Arial"/>
              <a:buChar char="•"/>
            </a:pPr>
            <a:r>
              <a:rPr lang="en-US" sz="2000" dirty="0">
                <a:solidFill>
                  <a:srgbClr val="192954"/>
                </a:solidFill>
                <a:latin typeface="Aileron"/>
              </a:rPr>
              <a:t>Also, periodically nodes exchange '</a:t>
            </a:r>
            <a:r>
              <a:rPr lang="en-US" sz="2000" b="1" dirty="0">
                <a:solidFill>
                  <a:srgbClr val="192954"/>
                </a:solidFill>
                <a:latin typeface="Aileron"/>
              </a:rPr>
              <a:t>hello-messages</a:t>
            </a:r>
            <a:r>
              <a:rPr lang="en-US" sz="2000" dirty="0">
                <a:solidFill>
                  <a:srgbClr val="192954"/>
                </a:solidFill>
                <a:latin typeface="Aileron"/>
              </a:rPr>
              <a:t>'  with their neighbors. This simple mechanism is very useful, enabling a quicker convergence and the possibility to detect link failures.</a:t>
            </a:r>
          </a:p>
          <a:p>
            <a:pPr marL="342900" indent="-342900">
              <a:lnSpc>
                <a:spcPts val="2800"/>
              </a:lnSpc>
              <a:buFont typeface="Arial"/>
              <a:buChar char="•"/>
            </a:pPr>
            <a:endParaRPr lang="en-US" sz="2000" dirty="0">
              <a:solidFill>
                <a:srgbClr val="192954"/>
              </a:solidFill>
              <a:latin typeface="Aileron"/>
            </a:endParaRPr>
          </a:p>
          <a:p>
            <a:pPr marL="342900" indent="-342900">
              <a:lnSpc>
                <a:spcPts val="2800"/>
              </a:lnSpc>
              <a:buFont typeface="Arial"/>
              <a:buChar char="•"/>
            </a:pPr>
            <a:r>
              <a:rPr lang="en-US" sz="2000" dirty="0">
                <a:solidFill>
                  <a:srgbClr val="192954"/>
                </a:solidFill>
                <a:latin typeface="Aileron"/>
              </a:rPr>
              <a:t>When a link failure arise and is detected, a special packet '</a:t>
            </a:r>
            <a:r>
              <a:rPr lang="en-US" sz="2000" b="1" dirty="0">
                <a:solidFill>
                  <a:srgbClr val="192954"/>
                </a:solidFill>
                <a:latin typeface="Aileron"/>
              </a:rPr>
              <a:t>link-failure-message</a:t>
            </a:r>
            <a:r>
              <a:rPr lang="en-US" sz="2000" dirty="0">
                <a:solidFill>
                  <a:srgbClr val="192954"/>
                </a:solidFill>
                <a:latin typeface="Aileron"/>
              </a:rPr>
              <a:t>' is sent to each of the nodes who could be involved in the loss. These nodes are the ones which had the lost node as part of the best path to reach one or more destinations. </a:t>
            </a:r>
            <a:br>
              <a:rPr lang="en-US" sz="2000" dirty="0">
                <a:solidFill>
                  <a:srgbClr val="192954"/>
                </a:solidFill>
                <a:latin typeface="Aileron"/>
              </a:rPr>
            </a:br>
            <a:r>
              <a:rPr lang="en-US" sz="2000" dirty="0">
                <a:solidFill>
                  <a:srgbClr val="192954"/>
                </a:solidFill>
                <a:latin typeface="Aileron"/>
              </a:rPr>
              <a:t>By updating the pheromone tables of these nodes, a distributed form of coherence is guaranteed without having a centralized database.</a:t>
            </a:r>
          </a:p>
        </p:txBody>
      </p:sp>
      <p:sp>
        <p:nvSpPr>
          <p:cNvPr id="8" name="TextBox 8">
            <a:extLst>
              <a:ext uri="{FF2B5EF4-FFF2-40B4-BE49-F238E27FC236}">
                <a16:creationId xmlns:a16="http://schemas.microsoft.com/office/drawing/2014/main" id="{AECB3820-726D-7EC9-3CB8-0BE8C62D01A6}"/>
              </a:ext>
            </a:extLst>
          </p:cNvPr>
          <p:cNvSpPr txBox="1"/>
          <p:nvPr/>
        </p:nvSpPr>
        <p:spPr>
          <a:xfrm>
            <a:off x="958694" y="780131"/>
            <a:ext cx="14260672" cy="1513235"/>
          </a:xfrm>
          <a:prstGeom prst="rect">
            <a:avLst/>
          </a:prstGeom>
        </p:spPr>
        <p:txBody>
          <a:bodyPr wrap="square" lIns="0" tIns="0" rIns="0" bIns="0" rtlCol="0" anchor="t">
            <a:spAutoFit/>
          </a:bodyPr>
          <a:lstStyle/>
          <a:p>
            <a:pPr>
              <a:lnSpc>
                <a:spcPts val="5880"/>
              </a:lnSpc>
            </a:pPr>
            <a:r>
              <a:rPr lang="en-US" sz="5600" b="1" dirty="0">
                <a:solidFill>
                  <a:srgbClr val="192954"/>
                </a:solidFill>
                <a:latin typeface="Kollektif Bold"/>
              </a:rPr>
              <a:t>Proactive probing, </a:t>
            </a:r>
            <a:r>
              <a:rPr lang="en-US" sz="5600" b="1">
                <a:solidFill>
                  <a:srgbClr val="192954"/>
                </a:solidFill>
                <a:latin typeface="Kollektif Bold"/>
              </a:rPr>
              <a:t>maintenance</a:t>
            </a:r>
            <a:r>
              <a:rPr lang="en-US" sz="5600" b="1" dirty="0">
                <a:solidFill>
                  <a:srgbClr val="192954"/>
                </a:solidFill>
                <a:latin typeface="Kollektif Bold"/>
              </a:rPr>
              <a:t> and link failure detection</a:t>
            </a:r>
            <a:endParaRPr lang="en-US" dirty="0" err="1"/>
          </a:p>
        </p:txBody>
      </p:sp>
      <p:sp>
        <p:nvSpPr>
          <p:cNvPr id="9" name="TextBox 9">
            <a:extLst>
              <a:ext uri="{FF2B5EF4-FFF2-40B4-BE49-F238E27FC236}">
                <a16:creationId xmlns:a16="http://schemas.microsoft.com/office/drawing/2014/main" id="{9D85EC01-1BF3-080E-6EA1-6AC8CBC7AB1E}"/>
              </a:ext>
            </a:extLst>
          </p:cNvPr>
          <p:cNvSpPr txBox="1"/>
          <p:nvPr/>
        </p:nvSpPr>
        <p:spPr>
          <a:xfrm>
            <a:off x="1684976" y="8637270"/>
            <a:ext cx="2076341" cy="306705"/>
          </a:xfrm>
          <a:prstGeom prst="rect">
            <a:avLst/>
          </a:prstGeom>
        </p:spPr>
        <p:txBody>
          <a:bodyPr lIns="0" tIns="0" rIns="0" bIns="0" rtlCol="0" anchor="t">
            <a:spAutoFit/>
          </a:bodyPr>
          <a:lstStyle/>
          <a:p>
            <a:pPr marL="0" lvl="0" indent="0" algn="l">
              <a:lnSpc>
                <a:spcPts val="2520"/>
              </a:lnSpc>
              <a:spcBef>
                <a:spcPct val="0"/>
              </a:spcBef>
            </a:pPr>
            <a:r>
              <a:rPr lang="en-US" sz="1800" spc="36">
                <a:solidFill>
                  <a:srgbClr val="192954"/>
                </a:solidFill>
                <a:latin typeface="Aileron"/>
              </a:rPr>
              <a:t>DAI project</a:t>
            </a:r>
          </a:p>
        </p:txBody>
      </p:sp>
      <p:sp>
        <p:nvSpPr>
          <p:cNvPr id="10" name="TextBox 10">
            <a:extLst>
              <a:ext uri="{FF2B5EF4-FFF2-40B4-BE49-F238E27FC236}">
                <a16:creationId xmlns:a16="http://schemas.microsoft.com/office/drawing/2014/main" id="{53AD61FD-8B79-B315-0AAC-6A08CB3DF76F}"/>
              </a:ext>
            </a:extLst>
          </p:cNvPr>
          <p:cNvSpPr txBox="1"/>
          <p:nvPr/>
        </p:nvSpPr>
        <p:spPr>
          <a:xfrm>
            <a:off x="4131392" y="8637270"/>
            <a:ext cx="1824120" cy="276999"/>
          </a:xfrm>
          <a:prstGeom prst="rect">
            <a:avLst/>
          </a:prstGeom>
        </p:spPr>
        <p:txBody>
          <a:bodyPr lIns="0" tIns="0" rIns="0" bIns="0" rtlCol="0" anchor="t">
            <a:spAutoFit/>
          </a:bodyPr>
          <a:lstStyle/>
          <a:p>
            <a:r>
              <a:rPr lang="en-US" spc="36" dirty="0">
                <a:solidFill>
                  <a:srgbClr val="192954"/>
                </a:solidFill>
                <a:ea typeface="+mn-lt"/>
                <a:cs typeface="+mn-lt"/>
              </a:rPr>
              <a:t>29</a:t>
            </a:r>
            <a:r>
              <a:rPr lang="en-US" spc="36" baseline="30000" dirty="0">
                <a:solidFill>
                  <a:srgbClr val="192954"/>
                </a:solidFill>
                <a:ea typeface="+mn-lt"/>
                <a:cs typeface="+mn-lt"/>
              </a:rPr>
              <a:t>th</a:t>
            </a:r>
            <a:r>
              <a:rPr lang="en-US" spc="36" dirty="0">
                <a:solidFill>
                  <a:srgbClr val="192954"/>
                </a:solidFill>
                <a:ea typeface="+mn-lt"/>
                <a:cs typeface="+mn-lt"/>
              </a:rPr>
              <a:t> January 2024</a:t>
            </a:r>
          </a:p>
        </p:txBody>
      </p:sp>
      <p:sp>
        <p:nvSpPr>
          <p:cNvPr id="11" name="TextBox 11">
            <a:extLst>
              <a:ext uri="{FF2B5EF4-FFF2-40B4-BE49-F238E27FC236}">
                <a16:creationId xmlns:a16="http://schemas.microsoft.com/office/drawing/2014/main" id="{02849891-78E4-AF86-DE4F-17134973CE37}"/>
              </a:ext>
            </a:extLst>
          </p:cNvPr>
          <p:cNvSpPr txBox="1"/>
          <p:nvPr/>
        </p:nvSpPr>
        <p:spPr>
          <a:xfrm>
            <a:off x="14778904" y="8627745"/>
            <a:ext cx="1824120" cy="335156"/>
          </a:xfrm>
          <a:prstGeom prst="rect">
            <a:avLst/>
          </a:prstGeom>
        </p:spPr>
        <p:txBody>
          <a:bodyPr lIns="0" tIns="0" rIns="0" bIns="0" rtlCol="0" anchor="t">
            <a:spAutoFit/>
          </a:bodyPr>
          <a:lstStyle/>
          <a:p>
            <a:pPr marL="0" lvl="0" indent="0" algn="r">
              <a:lnSpc>
                <a:spcPts val="2800"/>
              </a:lnSpc>
              <a:spcBef>
                <a:spcPct val="0"/>
              </a:spcBef>
            </a:pPr>
            <a:r>
              <a:rPr lang="en-US" sz="2000" b="1" spc="40" dirty="0">
                <a:solidFill>
                  <a:srgbClr val="192954"/>
                </a:solidFill>
                <a:latin typeface="Aileron Ultra-Bold"/>
              </a:rPr>
              <a:t>11</a:t>
            </a:r>
            <a:endParaRPr lang="en-US" dirty="0"/>
          </a:p>
        </p:txBody>
      </p:sp>
      <p:pic>
        <p:nvPicPr>
          <p:cNvPr id="3" name="Picture 2" descr="A black background with blue squares and dots&#10;&#10;Description automatically generated">
            <a:extLst>
              <a:ext uri="{FF2B5EF4-FFF2-40B4-BE49-F238E27FC236}">
                <a16:creationId xmlns:a16="http://schemas.microsoft.com/office/drawing/2014/main" id="{EF3425AE-1DE8-22C7-AF2F-0998C8E53CB3}"/>
              </a:ext>
            </a:extLst>
          </p:cNvPr>
          <p:cNvPicPr>
            <a:picLocks noChangeAspect="1"/>
          </p:cNvPicPr>
          <p:nvPr/>
        </p:nvPicPr>
        <p:blipFill>
          <a:blip r:embed="rId2"/>
          <a:stretch>
            <a:fillRect/>
          </a:stretch>
        </p:blipFill>
        <p:spPr>
          <a:xfrm rot="10800000">
            <a:off x="14201203" y="3681032"/>
            <a:ext cx="2979801" cy="2303145"/>
          </a:xfrm>
          <a:prstGeom prst="rect">
            <a:avLst/>
          </a:prstGeom>
        </p:spPr>
      </p:pic>
    </p:spTree>
    <p:extLst>
      <p:ext uri="{BB962C8B-B14F-4D97-AF65-F5344CB8AC3E}">
        <p14:creationId xmlns:p14="http://schemas.microsoft.com/office/powerpoint/2010/main" val="11918758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1EFE1"/>
        </a:solidFill>
        <a:effectLst/>
      </p:bgPr>
    </p:bg>
    <p:spTree>
      <p:nvGrpSpPr>
        <p:cNvPr id="1" name=""/>
        <p:cNvGrpSpPr/>
        <p:nvPr/>
      </p:nvGrpSpPr>
      <p:grpSpPr>
        <a:xfrm>
          <a:off x="0" y="0"/>
          <a:ext cx="0" cy="0"/>
          <a:chOff x="0" y="0"/>
          <a:chExt cx="0" cy="0"/>
        </a:xfrm>
      </p:grpSpPr>
      <p:grpSp>
        <p:nvGrpSpPr>
          <p:cNvPr id="2" name="Group 2"/>
          <p:cNvGrpSpPr/>
          <p:nvPr/>
        </p:nvGrpSpPr>
        <p:grpSpPr>
          <a:xfrm rot="11977099">
            <a:off x="-373408" y="-11096978"/>
            <a:ext cx="20124627" cy="8950886"/>
            <a:chOff x="0" y="0"/>
            <a:chExt cx="31686624" cy="14093347"/>
          </a:xfrm>
        </p:grpSpPr>
        <p:sp>
          <p:nvSpPr>
            <p:cNvPr id="3" name="Freeform 3"/>
            <p:cNvSpPr/>
            <p:nvPr/>
          </p:nvSpPr>
          <p:spPr>
            <a:xfrm>
              <a:off x="0" y="0"/>
              <a:ext cx="31686624" cy="14093346"/>
            </a:xfrm>
            <a:custGeom>
              <a:avLst/>
              <a:gdLst/>
              <a:ahLst/>
              <a:cxnLst/>
              <a:rect l="l" t="t" r="r" b="b"/>
              <a:pathLst>
                <a:path w="31686624" h="14093346">
                  <a:moveTo>
                    <a:pt x="0" y="0"/>
                  </a:moveTo>
                  <a:lnTo>
                    <a:pt x="31686624" y="0"/>
                  </a:lnTo>
                  <a:lnTo>
                    <a:pt x="31686624" y="14093346"/>
                  </a:lnTo>
                  <a:lnTo>
                    <a:pt x="0" y="14093346"/>
                  </a:lnTo>
                  <a:close/>
                </a:path>
              </a:pathLst>
            </a:custGeom>
            <a:solidFill>
              <a:srgbClr val="99B951"/>
            </a:solidFill>
          </p:spPr>
        </p:sp>
      </p:grpSp>
      <p:grpSp>
        <p:nvGrpSpPr>
          <p:cNvPr id="4" name="Group 4"/>
          <p:cNvGrpSpPr/>
          <p:nvPr/>
        </p:nvGrpSpPr>
        <p:grpSpPr>
          <a:xfrm rot="11977099">
            <a:off x="-1651456" y="12285125"/>
            <a:ext cx="20124627" cy="8722700"/>
            <a:chOff x="0" y="0"/>
            <a:chExt cx="31686624" cy="13734063"/>
          </a:xfrm>
        </p:grpSpPr>
        <p:sp>
          <p:nvSpPr>
            <p:cNvPr id="5" name="Freeform 5"/>
            <p:cNvSpPr/>
            <p:nvPr/>
          </p:nvSpPr>
          <p:spPr>
            <a:xfrm>
              <a:off x="0" y="0"/>
              <a:ext cx="31686624" cy="13734062"/>
            </a:xfrm>
            <a:custGeom>
              <a:avLst/>
              <a:gdLst/>
              <a:ahLst/>
              <a:cxnLst/>
              <a:rect l="l" t="t" r="r" b="b"/>
              <a:pathLst>
                <a:path w="31686624" h="13734062">
                  <a:moveTo>
                    <a:pt x="0" y="0"/>
                  </a:moveTo>
                  <a:lnTo>
                    <a:pt x="31686624" y="0"/>
                  </a:lnTo>
                  <a:lnTo>
                    <a:pt x="31686624" y="13734062"/>
                  </a:lnTo>
                  <a:lnTo>
                    <a:pt x="0" y="13734062"/>
                  </a:lnTo>
                  <a:close/>
                </a:path>
              </a:pathLst>
            </a:custGeom>
            <a:solidFill>
              <a:srgbClr val="192954"/>
            </a:solidFill>
          </p:spPr>
        </p:sp>
      </p:grpSp>
      <p:sp>
        <p:nvSpPr>
          <p:cNvPr id="9" name="TextBox 9"/>
          <p:cNvSpPr txBox="1"/>
          <p:nvPr/>
        </p:nvSpPr>
        <p:spPr>
          <a:xfrm>
            <a:off x="7118157" y="2648204"/>
            <a:ext cx="9614605" cy="3246723"/>
          </a:xfrm>
          <a:prstGeom prst="rect">
            <a:avLst/>
          </a:prstGeom>
        </p:spPr>
        <p:txBody>
          <a:bodyPr wrap="square" lIns="0" tIns="0" rIns="0" bIns="0" rtlCol="0" anchor="t">
            <a:spAutoFit/>
          </a:bodyPr>
          <a:lstStyle/>
          <a:p>
            <a:pPr>
              <a:lnSpc>
                <a:spcPts val="3219"/>
              </a:lnSpc>
            </a:pPr>
            <a:r>
              <a:rPr lang="en-US" sz="2250" b="1" dirty="0">
                <a:solidFill>
                  <a:srgbClr val="192954"/>
                </a:solidFill>
                <a:latin typeface="Aileron Bold"/>
              </a:rPr>
              <a:t>net-evolution</a:t>
            </a:r>
            <a:r>
              <a:rPr lang="en-US" sz="2250" dirty="0">
                <a:solidFill>
                  <a:srgbClr val="192954"/>
                </a:solidFill>
                <a:latin typeface="Aileron Bold"/>
              </a:rPr>
              <a:t>: decides if to move nodes with time or not</a:t>
            </a:r>
            <a:endParaRPr lang="en-US">
              <a:cs typeface="Calibri"/>
            </a:endParaRPr>
          </a:p>
          <a:p>
            <a:pPr>
              <a:lnSpc>
                <a:spcPts val="3219"/>
              </a:lnSpc>
            </a:pPr>
            <a:r>
              <a:rPr lang="en-US" sz="2250" b="1" dirty="0">
                <a:solidFill>
                  <a:srgbClr val="192954"/>
                </a:solidFill>
                <a:latin typeface="Aileron"/>
              </a:rPr>
              <a:t>distance-threshold</a:t>
            </a:r>
            <a:r>
              <a:rPr lang="en-US" sz="2250" dirty="0">
                <a:solidFill>
                  <a:srgbClr val="192954"/>
                </a:solidFill>
                <a:latin typeface="Aileron"/>
              </a:rPr>
              <a:t>: how close two nodes should be the get connected?</a:t>
            </a:r>
          </a:p>
          <a:p>
            <a:pPr>
              <a:lnSpc>
                <a:spcPts val="3219"/>
              </a:lnSpc>
            </a:pPr>
            <a:r>
              <a:rPr lang="en-US" sz="2250" b="1" dirty="0">
                <a:solidFill>
                  <a:srgbClr val="192954"/>
                </a:solidFill>
                <a:latin typeface="Aileron"/>
              </a:rPr>
              <a:t>packet-interval</a:t>
            </a:r>
            <a:r>
              <a:rPr lang="en-US" sz="2250" dirty="0">
                <a:solidFill>
                  <a:srgbClr val="192954"/>
                </a:solidFill>
                <a:latin typeface="Aileron"/>
              </a:rPr>
              <a:t>: How often data packets are sent during an active session</a:t>
            </a:r>
          </a:p>
          <a:p>
            <a:pPr>
              <a:lnSpc>
                <a:spcPts val="3219"/>
              </a:lnSpc>
            </a:pPr>
            <a:r>
              <a:rPr lang="en-US" sz="2250" b="1" dirty="0">
                <a:solidFill>
                  <a:srgbClr val="192954"/>
                </a:solidFill>
                <a:latin typeface="Aileron"/>
                <a:ea typeface="+mn-lt"/>
                <a:cs typeface="+mn-lt"/>
              </a:rPr>
              <a:t>movement-speed</a:t>
            </a:r>
            <a:r>
              <a:rPr lang="en-US" sz="2250" dirty="0">
                <a:solidFill>
                  <a:srgbClr val="192954"/>
                </a:solidFill>
                <a:latin typeface="Aileron"/>
                <a:ea typeface="+mn-lt"/>
                <a:cs typeface="+mn-lt"/>
              </a:rPr>
              <a:t>: adjust the velocity of the agents</a:t>
            </a:r>
            <a:endParaRPr lang="en-US" dirty="0">
              <a:latin typeface="Aileron"/>
            </a:endParaRPr>
          </a:p>
          <a:p>
            <a:pPr>
              <a:lnSpc>
                <a:spcPts val="3219"/>
              </a:lnSpc>
            </a:pPr>
            <a:r>
              <a:rPr lang="en-US" sz="2250" b="1" dirty="0">
                <a:solidFill>
                  <a:srgbClr val="192954"/>
                </a:solidFill>
                <a:latin typeface="Aileron"/>
                <a:cs typeface="Calibri"/>
              </a:rPr>
              <a:t>hello-mess-interval</a:t>
            </a:r>
            <a:r>
              <a:rPr lang="en-US" sz="2250" dirty="0">
                <a:solidFill>
                  <a:srgbClr val="192954"/>
                </a:solidFill>
                <a:latin typeface="Aileron"/>
                <a:cs typeface="Calibri"/>
              </a:rPr>
              <a:t>: how often hello messages should be sent?</a:t>
            </a:r>
          </a:p>
          <a:p>
            <a:pPr>
              <a:lnSpc>
                <a:spcPts val="3219"/>
              </a:lnSpc>
            </a:pPr>
            <a:r>
              <a:rPr lang="en-US" sz="2250" b="1" dirty="0">
                <a:solidFill>
                  <a:srgbClr val="192954"/>
                </a:solidFill>
                <a:latin typeface="Aileron"/>
                <a:cs typeface="Calibri"/>
              </a:rPr>
              <a:t>proactive-broadcast-prob</a:t>
            </a:r>
            <a:r>
              <a:rPr lang="en-US" sz="2250" dirty="0">
                <a:solidFill>
                  <a:srgbClr val="192954"/>
                </a:solidFill>
                <a:latin typeface="Aileron"/>
                <a:cs typeface="Calibri"/>
              </a:rPr>
              <a:t>: probability of a proactive ant to be broadcasted</a:t>
            </a:r>
          </a:p>
          <a:p>
            <a:pPr>
              <a:lnSpc>
                <a:spcPts val="3219"/>
              </a:lnSpc>
            </a:pPr>
            <a:r>
              <a:rPr lang="en-US" sz="2250" b="1" dirty="0">
                <a:solidFill>
                  <a:srgbClr val="192954"/>
                </a:solidFill>
                <a:latin typeface="Aileron"/>
                <a:cs typeface="Calibri"/>
              </a:rPr>
              <a:t>ant-every-n-packets</a:t>
            </a:r>
            <a:r>
              <a:rPr lang="en-US" sz="2250" dirty="0">
                <a:solidFill>
                  <a:srgbClr val="192954"/>
                </a:solidFill>
                <a:latin typeface="Aileron"/>
                <a:cs typeface="Calibri"/>
              </a:rPr>
              <a:t>: how often a proactive ant should be sent?</a:t>
            </a:r>
          </a:p>
          <a:p>
            <a:pPr>
              <a:lnSpc>
                <a:spcPts val="3219"/>
              </a:lnSpc>
            </a:pPr>
            <a:endParaRPr lang="en-US" sz="2250" dirty="0">
              <a:solidFill>
                <a:srgbClr val="192954"/>
              </a:solidFill>
              <a:latin typeface="Aileron"/>
            </a:endParaRPr>
          </a:p>
        </p:txBody>
      </p:sp>
      <p:sp>
        <p:nvSpPr>
          <p:cNvPr id="10" name="TextBox 10"/>
          <p:cNvSpPr txBox="1"/>
          <p:nvPr/>
        </p:nvSpPr>
        <p:spPr>
          <a:xfrm>
            <a:off x="9463815" y="901332"/>
            <a:ext cx="7278091" cy="878205"/>
          </a:xfrm>
          <a:prstGeom prst="rect">
            <a:avLst/>
          </a:prstGeom>
        </p:spPr>
        <p:txBody>
          <a:bodyPr lIns="0" tIns="0" rIns="0" bIns="0" rtlCol="0" anchor="t">
            <a:spAutoFit/>
          </a:bodyPr>
          <a:lstStyle/>
          <a:p>
            <a:pPr algn="r">
              <a:lnSpc>
                <a:spcPts val="5880"/>
              </a:lnSpc>
            </a:pPr>
            <a:r>
              <a:rPr lang="en-US" sz="5600">
                <a:solidFill>
                  <a:srgbClr val="192954"/>
                </a:solidFill>
                <a:latin typeface="Kollektif Bold"/>
              </a:rPr>
              <a:t>The parameters</a:t>
            </a:r>
          </a:p>
        </p:txBody>
      </p:sp>
      <p:sp>
        <p:nvSpPr>
          <p:cNvPr id="11" name="TextBox 11"/>
          <p:cNvSpPr txBox="1"/>
          <p:nvPr/>
        </p:nvSpPr>
        <p:spPr>
          <a:xfrm>
            <a:off x="14778904" y="8627745"/>
            <a:ext cx="1824120" cy="328295"/>
          </a:xfrm>
          <a:prstGeom prst="rect">
            <a:avLst/>
          </a:prstGeom>
        </p:spPr>
        <p:txBody>
          <a:bodyPr lIns="0" tIns="0" rIns="0" bIns="0" rtlCol="0" anchor="t">
            <a:spAutoFit/>
          </a:bodyPr>
          <a:lstStyle/>
          <a:p>
            <a:pPr marL="0" lvl="0" indent="0" algn="r">
              <a:lnSpc>
                <a:spcPts val="2800"/>
              </a:lnSpc>
              <a:spcBef>
                <a:spcPct val="0"/>
              </a:spcBef>
            </a:pPr>
            <a:r>
              <a:rPr lang="en-US" sz="2000" spc="40" dirty="0">
                <a:solidFill>
                  <a:srgbClr val="192954"/>
                </a:solidFill>
                <a:latin typeface="Aileron Ultra-Bold"/>
              </a:rPr>
              <a:t>12</a:t>
            </a:r>
          </a:p>
        </p:txBody>
      </p:sp>
      <p:pic>
        <p:nvPicPr>
          <p:cNvPr id="12" name="Picture 11" descr="A screenshot of a computer program&#10;&#10;Description automatically generated">
            <a:extLst>
              <a:ext uri="{FF2B5EF4-FFF2-40B4-BE49-F238E27FC236}">
                <a16:creationId xmlns:a16="http://schemas.microsoft.com/office/drawing/2014/main" id="{A28C5EE1-D482-1798-3254-75CE52E101AB}"/>
              </a:ext>
            </a:extLst>
          </p:cNvPr>
          <p:cNvPicPr>
            <a:picLocks noChangeAspect="1"/>
          </p:cNvPicPr>
          <p:nvPr/>
        </p:nvPicPr>
        <p:blipFill>
          <a:blip r:embed="rId2"/>
          <a:stretch>
            <a:fillRect/>
          </a:stretch>
        </p:blipFill>
        <p:spPr>
          <a:xfrm>
            <a:off x="168592" y="2847404"/>
            <a:ext cx="6639687" cy="2644521"/>
          </a:xfrm>
          <a:prstGeom prst="rect">
            <a:avLst/>
          </a:prstGeom>
        </p:spPr>
      </p:pic>
      <p:pic>
        <p:nvPicPr>
          <p:cNvPr id="13" name="Picture 12" descr="A screenshot of a computer program&#10;&#10;Description automatically generated">
            <a:extLst>
              <a:ext uri="{FF2B5EF4-FFF2-40B4-BE49-F238E27FC236}">
                <a16:creationId xmlns:a16="http://schemas.microsoft.com/office/drawing/2014/main" id="{CD2EA24E-3531-1ED1-236C-F75B77F3870D}"/>
              </a:ext>
            </a:extLst>
          </p:cNvPr>
          <p:cNvPicPr>
            <a:picLocks noChangeAspect="1"/>
          </p:cNvPicPr>
          <p:nvPr/>
        </p:nvPicPr>
        <p:blipFill>
          <a:blip r:embed="rId3"/>
          <a:stretch>
            <a:fillRect/>
          </a:stretch>
        </p:blipFill>
        <p:spPr>
          <a:xfrm>
            <a:off x="666560" y="5851970"/>
            <a:ext cx="5790057" cy="3027045"/>
          </a:xfrm>
          <a:prstGeom prst="rect">
            <a:avLst/>
          </a:prstGeom>
        </p:spPr>
      </p:pic>
      <p:sp>
        <p:nvSpPr>
          <p:cNvPr id="15" name="TextBox 14">
            <a:extLst>
              <a:ext uri="{FF2B5EF4-FFF2-40B4-BE49-F238E27FC236}">
                <a16:creationId xmlns:a16="http://schemas.microsoft.com/office/drawing/2014/main" id="{EA8D6D2C-66BF-B142-B49C-E51ACBF6AFC0}"/>
              </a:ext>
            </a:extLst>
          </p:cNvPr>
          <p:cNvSpPr txBox="1"/>
          <p:nvPr/>
        </p:nvSpPr>
        <p:spPr>
          <a:xfrm>
            <a:off x="6868972" y="6360566"/>
            <a:ext cx="9826142" cy="201080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3219"/>
              </a:lnSpc>
            </a:pPr>
            <a:r>
              <a:rPr lang="en-US" sz="2300" b="1" dirty="0">
                <a:solidFill>
                  <a:srgbClr val="192954"/>
                </a:solidFill>
                <a:latin typeface="Aileron"/>
                <a:ea typeface="+mn-lt"/>
                <a:cs typeface="+mn-lt"/>
              </a:rPr>
              <a:t>Connection parameters:</a:t>
            </a:r>
            <a:endParaRPr lang="en-US" sz="2300" dirty="0">
              <a:solidFill>
                <a:srgbClr val="192954"/>
              </a:solidFill>
              <a:latin typeface="Aileron"/>
              <a:ea typeface="+mn-lt"/>
              <a:cs typeface="+mn-lt"/>
            </a:endParaRPr>
          </a:p>
          <a:p>
            <a:pPr>
              <a:lnSpc>
                <a:spcPts val="3219"/>
              </a:lnSpc>
            </a:pPr>
            <a:r>
              <a:rPr lang="en-US" sz="2300" dirty="0">
                <a:solidFill>
                  <a:srgbClr val="192954"/>
                </a:solidFill>
                <a:latin typeface="Aileron"/>
                <a:ea typeface="+mn-lt"/>
                <a:cs typeface="+mn-lt"/>
              </a:rPr>
              <a:t>From this dashboard, you can set the active connection. For the sake of simplicity, just three nodes have been outlined with a different color. From here, it is possible to set up to two parallel connections.</a:t>
            </a:r>
          </a:p>
          <a:p>
            <a:endParaRPr lang="en-US" dirty="0">
              <a:latin typeface="Aileron"/>
              <a:cs typeface="Calibri"/>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2" name="Freeform 2"/>
          <p:cNvSpPr/>
          <p:nvPr/>
        </p:nvSpPr>
        <p:spPr>
          <a:xfrm rot="-10800000">
            <a:off x="0" y="7065308"/>
            <a:ext cx="3221692" cy="3221692"/>
          </a:xfrm>
          <a:custGeom>
            <a:avLst/>
            <a:gdLst/>
            <a:ahLst/>
            <a:cxnLst/>
            <a:rect l="l" t="t" r="r" b="b"/>
            <a:pathLst>
              <a:path w="3221692" h="3221692">
                <a:moveTo>
                  <a:pt x="0" y="0"/>
                </a:moveTo>
                <a:lnTo>
                  <a:pt x="3221692" y="0"/>
                </a:lnTo>
                <a:lnTo>
                  <a:pt x="3221692" y="3221692"/>
                </a:lnTo>
                <a:lnTo>
                  <a:pt x="0" y="322169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TextBox 6"/>
          <p:cNvSpPr txBox="1"/>
          <p:nvPr/>
        </p:nvSpPr>
        <p:spPr>
          <a:xfrm>
            <a:off x="2552340" y="4763026"/>
            <a:ext cx="9580124" cy="1821011"/>
          </a:xfrm>
          <a:prstGeom prst="rect">
            <a:avLst/>
          </a:prstGeom>
        </p:spPr>
        <p:txBody>
          <a:bodyPr lIns="0" tIns="0" rIns="0" bIns="0" rtlCol="0" anchor="t">
            <a:spAutoFit/>
          </a:bodyPr>
          <a:lstStyle/>
          <a:p>
            <a:pPr algn="ctr">
              <a:lnSpc>
                <a:spcPts val="7139"/>
              </a:lnSpc>
            </a:pPr>
            <a:r>
              <a:rPr lang="en-US" sz="6750" dirty="0">
                <a:solidFill>
                  <a:srgbClr val="192954"/>
                </a:solidFill>
                <a:latin typeface="Kollektif Bold"/>
              </a:rPr>
              <a:t>Thanks for your attention</a:t>
            </a:r>
            <a:endParaRPr lang="en-US" sz="6799" dirty="0">
              <a:solidFill>
                <a:srgbClr val="192954"/>
              </a:solidFill>
              <a:latin typeface="Kollektif Bold"/>
            </a:endParaRPr>
          </a:p>
        </p:txBody>
      </p:sp>
      <p:sp>
        <p:nvSpPr>
          <p:cNvPr id="10" name="Freeform 10"/>
          <p:cNvSpPr/>
          <p:nvPr/>
        </p:nvSpPr>
        <p:spPr>
          <a:xfrm rot="5400000">
            <a:off x="11136547" y="3135547"/>
            <a:ext cx="7151453" cy="7151453"/>
          </a:xfrm>
          <a:custGeom>
            <a:avLst/>
            <a:gdLst/>
            <a:ahLst/>
            <a:cxnLst/>
            <a:rect l="l" t="t" r="r" b="b"/>
            <a:pathLst>
              <a:path w="7151453" h="7151453">
                <a:moveTo>
                  <a:pt x="0" y="0"/>
                </a:moveTo>
                <a:lnTo>
                  <a:pt x="7151453" y="0"/>
                </a:lnTo>
                <a:lnTo>
                  <a:pt x="7151453" y="7151453"/>
                </a:lnTo>
                <a:lnTo>
                  <a:pt x="0" y="7151453"/>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1" name="TextBox 11"/>
          <p:cNvSpPr txBox="1"/>
          <p:nvPr/>
        </p:nvSpPr>
        <p:spPr>
          <a:xfrm>
            <a:off x="5517867" y="8245690"/>
            <a:ext cx="3651689" cy="712503"/>
          </a:xfrm>
          <a:prstGeom prst="rect">
            <a:avLst/>
          </a:prstGeom>
        </p:spPr>
        <p:txBody>
          <a:bodyPr wrap="square" lIns="0" tIns="0" rIns="0" bIns="0" rtlCol="0" anchor="t">
            <a:spAutoFit/>
          </a:bodyPr>
          <a:lstStyle/>
          <a:p>
            <a:pPr algn="ctr">
              <a:lnSpc>
                <a:spcPts val="2939"/>
              </a:lnSpc>
            </a:pPr>
            <a:r>
              <a:rPr lang="en-US" sz="2050" spc="41" dirty="0">
                <a:solidFill>
                  <a:srgbClr val="192954"/>
                </a:solidFill>
                <a:latin typeface="Kollektif"/>
              </a:rPr>
              <a:t>Pietro Martinello</a:t>
            </a:r>
            <a:endParaRPr lang="en-US" dirty="0"/>
          </a:p>
          <a:p>
            <a:pPr algn="ctr">
              <a:lnSpc>
                <a:spcPts val="2939"/>
              </a:lnSpc>
              <a:spcBef>
                <a:spcPct val="0"/>
              </a:spcBef>
            </a:pPr>
            <a:r>
              <a:rPr lang="en-US" sz="2050" spc="41" dirty="0">
                <a:solidFill>
                  <a:srgbClr val="192954"/>
                </a:solidFill>
                <a:latin typeface="Kollektif"/>
              </a:rPr>
              <a:t>257261@studenti.unimore.it</a:t>
            </a:r>
          </a:p>
        </p:txBody>
      </p:sp>
      <p:pic>
        <p:nvPicPr>
          <p:cNvPr id="13" name="Picture 12" descr="ants PNG transparent image download, size: 1128x680px">
            <a:extLst>
              <a:ext uri="{FF2B5EF4-FFF2-40B4-BE49-F238E27FC236}">
                <a16:creationId xmlns:a16="http://schemas.microsoft.com/office/drawing/2014/main" id="{440BE677-109F-DD46-B4D7-FDD38FD2BE3D}"/>
              </a:ext>
            </a:extLst>
          </p:cNvPr>
          <p:cNvPicPr>
            <a:picLocks noChangeAspect="1"/>
          </p:cNvPicPr>
          <p:nvPr/>
        </p:nvPicPr>
        <p:blipFill>
          <a:blip r:embed="rId6"/>
          <a:stretch>
            <a:fillRect/>
          </a:stretch>
        </p:blipFill>
        <p:spPr>
          <a:xfrm>
            <a:off x="6830568" y="-99903"/>
            <a:ext cx="8887968" cy="5338734"/>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99B951"/>
        </a:solidFill>
        <a:effectLst/>
      </p:bgPr>
    </p:bg>
    <p:spTree>
      <p:nvGrpSpPr>
        <p:cNvPr id="1" name=""/>
        <p:cNvGrpSpPr/>
        <p:nvPr/>
      </p:nvGrpSpPr>
      <p:grpSpPr>
        <a:xfrm>
          <a:off x="0" y="0"/>
          <a:ext cx="0" cy="0"/>
          <a:chOff x="0" y="0"/>
          <a:chExt cx="0" cy="0"/>
        </a:xfrm>
      </p:grpSpPr>
      <p:sp>
        <p:nvSpPr>
          <p:cNvPr id="2" name="TextBox 2"/>
          <p:cNvSpPr txBox="1"/>
          <p:nvPr/>
        </p:nvSpPr>
        <p:spPr>
          <a:xfrm>
            <a:off x="1674516" y="2024816"/>
            <a:ext cx="7108976" cy="1127760"/>
          </a:xfrm>
          <a:prstGeom prst="rect">
            <a:avLst/>
          </a:prstGeom>
        </p:spPr>
        <p:txBody>
          <a:bodyPr lIns="0" tIns="0" rIns="0" bIns="0" rtlCol="0" anchor="t">
            <a:spAutoFit/>
          </a:bodyPr>
          <a:lstStyle/>
          <a:p>
            <a:pPr>
              <a:lnSpc>
                <a:spcPts val="7560"/>
              </a:lnSpc>
            </a:pPr>
            <a:r>
              <a:rPr lang="en-US" sz="7200">
                <a:solidFill>
                  <a:srgbClr val="192954"/>
                </a:solidFill>
                <a:latin typeface="Kollektif Bold"/>
              </a:rPr>
              <a:t>Report Outline</a:t>
            </a:r>
          </a:p>
        </p:txBody>
      </p:sp>
      <p:sp>
        <p:nvSpPr>
          <p:cNvPr id="3" name="TextBox 3"/>
          <p:cNvSpPr txBox="1"/>
          <p:nvPr/>
        </p:nvSpPr>
        <p:spPr>
          <a:xfrm>
            <a:off x="9284282" y="2276914"/>
            <a:ext cx="1684388" cy="330832"/>
          </a:xfrm>
          <a:prstGeom prst="rect">
            <a:avLst/>
          </a:prstGeom>
        </p:spPr>
        <p:txBody>
          <a:bodyPr lIns="0" tIns="0" rIns="0" bIns="0" rtlCol="0" anchor="t">
            <a:spAutoFit/>
          </a:bodyPr>
          <a:lstStyle/>
          <a:p>
            <a:pPr marL="0" lvl="0" indent="0" algn="l">
              <a:lnSpc>
                <a:spcPts val="2765"/>
              </a:lnSpc>
              <a:spcBef>
                <a:spcPct val="0"/>
              </a:spcBef>
            </a:pPr>
            <a:r>
              <a:rPr lang="en-US" sz="1975" spc="118">
                <a:solidFill>
                  <a:srgbClr val="192954"/>
                </a:solidFill>
                <a:latin typeface="Aileron Ultra-Bold"/>
              </a:rPr>
              <a:t>PART 1</a:t>
            </a:r>
          </a:p>
        </p:txBody>
      </p:sp>
      <p:sp>
        <p:nvSpPr>
          <p:cNvPr id="4" name="TextBox 4"/>
          <p:cNvSpPr txBox="1"/>
          <p:nvPr/>
        </p:nvSpPr>
        <p:spPr>
          <a:xfrm>
            <a:off x="11449238" y="2217173"/>
            <a:ext cx="5341651" cy="335156"/>
          </a:xfrm>
          <a:prstGeom prst="rect">
            <a:avLst/>
          </a:prstGeom>
        </p:spPr>
        <p:txBody>
          <a:bodyPr lIns="0" tIns="0" rIns="0" bIns="0" rtlCol="0" anchor="t">
            <a:spAutoFit/>
          </a:bodyPr>
          <a:lstStyle/>
          <a:p>
            <a:pPr>
              <a:lnSpc>
                <a:spcPts val="2800"/>
              </a:lnSpc>
              <a:spcBef>
                <a:spcPct val="0"/>
              </a:spcBef>
            </a:pPr>
            <a:r>
              <a:rPr lang="en-US" sz="2000" spc="40" dirty="0">
                <a:solidFill>
                  <a:srgbClr val="192954"/>
                </a:solidFill>
                <a:latin typeface="Aileron"/>
              </a:rPr>
              <a:t>Introduction to ant foraging</a:t>
            </a:r>
          </a:p>
        </p:txBody>
      </p:sp>
      <p:sp>
        <p:nvSpPr>
          <p:cNvPr id="5" name="TextBox 5"/>
          <p:cNvSpPr txBox="1"/>
          <p:nvPr/>
        </p:nvSpPr>
        <p:spPr>
          <a:xfrm>
            <a:off x="9284282" y="3152408"/>
            <a:ext cx="1684388" cy="330832"/>
          </a:xfrm>
          <a:prstGeom prst="rect">
            <a:avLst/>
          </a:prstGeom>
        </p:spPr>
        <p:txBody>
          <a:bodyPr lIns="0" tIns="0" rIns="0" bIns="0" rtlCol="0" anchor="t">
            <a:spAutoFit/>
          </a:bodyPr>
          <a:lstStyle/>
          <a:p>
            <a:pPr marL="0" lvl="0" indent="0" algn="l">
              <a:lnSpc>
                <a:spcPts val="2765"/>
              </a:lnSpc>
              <a:spcBef>
                <a:spcPct val="0"/>
              </a:spcBef>
            </a:pPr>
            <a:r>
              <a:rPr lang="en-US" sz="1975" spc="118">
                <a:solidFill>
                  <a:srgbClr val="192954"/>
                </a:solidFill>
                <a:latin typeface="Aileron Ultra-Bold"/>
              </a:rPr>
              <a:t>PART 2</a:t>
            </a:r>
          </a:p>
        </p:txBody>
      </p:sp>
      <p:sp>
        <p:nvSpPr>
          <p:cNvPr id="6" name="TextBox 6"/>
          <p:cNvSpPr txBox="1"/>
          <p:nvPr/>
        </p:nvSpPr>
        <p:spPr>
          <a:xfrm>
            <a:off x="11449238" y="4102331"/>
            <a:ext cx="5341651" cy="335156"/>
          </a:xfrm>
          <a:prstGeom prst="rect">
            <a:avLst/>
          </a:prstGeom>
        </p:spPr>
        <p:txBody>
          <a:bodyPr lIns="0" tIns="0" rIns="0" bIns="0" rtlCol="0" anchor="t">
            <a:spAutoFit/>
          </a:bodyPr>
          <a:lstStyle/>
          <a:p>
            <a:pPr>
              <a:lnSpc>
                <a:spcPts val="2800"/>
              </a:lnSpc>
              <a:spcBef>
                <a:spcPct val="0"/>
              </a:spcBef>
            </a:pPr>
            <a:r>
              <a:rPr lang="en-US" sz="2000" spc="40" dirty="0">
                <a:solidFill>
                  <a:srgbClr val="192954"/>
                </a:solidFill>
                <a:latin typeface="Aileron"/>
              </a:rPr>
              <a:t>A nature inspired solution</a:t>
            </a:r>
          </a:p>
        </p:txBody>
      </p:sp>
      <p:sp>
        <p:nvSpPr>
          <p:cNvPr id="7" name="TextBox 7"/>
          <p:cNvSpPr txBox="1"/>
          <p:nvPr/>
        </p:nvSpPr>
        <p:spPr>
          <a:xfrm>
            <a:off x="9284282" y="4111856"/>
            <a:ext cx="1684388" cy="330832"/>
          </a:xfrm>
          <a:prstGeom prst="rect">
            <a:avLst/>
          </a:prstGeom>
        </p:spPr>
        <p:txBody>
          <a:bodyPr lIns="0" tIns="0" rIns="0" bIns="0" rtlCol="0" anchor="t">
            <a:spAutoFit/>
          </a:bodyPr>
          <a:lstStyle/>
          <a:p>
            <a:pPr marL="0" lvl="0" indent="0" algn="l">
              <a:lnSpc>
                <a:spcPts val="2765"/>
              </a:lnSpc>
              <a:spcBef>
                <a:spcPct val="0"/>
              </a:spcBef>
            </a:pPr>
            <a:r>
              <a:rPr lang="en-US" sz="1975" spc="118">
                <a:solidFill>
                  <a:srgbClr val="192954"/>
                </a:solidFill>
                <a:latin typeface="Aileron Ultra-Bold"/>
              </a:rPr>
              <a:t>PART 3</a:t>
            </a:r>
          </a:p>
        </p:txBody>
      </p:sp>
      <p:sp>
        <p:nvSpPr>
          <p:cNvPr id="8" name="TextBox 8"/>
          <p:cNvSpPr txBox="1"/>
          <p:nvPr/>
        </p:nvSpPr>
        <p:spPr>
          <a:xfrm>
            <a:off x="11449238" y="3142883"/>
            <a:ext cx="5341651" cy="335156"/>
          </a:xfrm>
          <a:prstGeom prst="rect">
            <a:avLst/>
          </a:prstGeom>
        </p:spPr>
        <p:txBody>
          <a:bodyPr lIns="0" tIns="0" rIns="0" bIns="0" rtlCol="0" anchor="t">
            <a:spAutoFit/>
          </a:bodyPr>
          <a:lstStyle/>
          <a:p>
            <a:pPr>
              <a:lnSpc>
                <a:spcPts val="2800"/>
              </a:lnSpc>
              <a:spcBef>
                <a:spcPct val="0"/>
              </a:spcBef>
            </a:pPr>
            <a:r>
              <a:rPr lang="en-US" sz="2000" spc="40" dirty="0">
                <a:solidFill>
                  <a:srgbClr val="192954"/>
                </a:solidFill>
                <a:latin typeface="Aileron"/>
              </a:rPr>
              <a:t>The routing problem in dynamic networks</a:t>
            </a:r>
            <a:endParaRPr lang="en-US" dirty="0"/>
          </a:p>
        </p:txBody>
      </p:sp>
      <p:sp>
        <p:nvSpPr>
          <p:cNvPr id="9" name="TextBox 9"/>
          <p:cNvSpPr txBox="1"/>
          <p:nvPr/>
        </p:nvSpPr>
        <p:spPr>
          <a:xfrm>
            <a:off x="9284282" y="5040395"/>
            <a:ext cx="1684388" cy="330832"/>
          </a:xfrm>
          <a:prstGeom prst="rect">
            <a:avLst/>
          </a:prstGeom>
        </p:spPr>
        <p:txBody>
          <a:bodyPr lIns="0" tIns="0" rIns="0" bIns="0" rtlCol="0" anchor="t">
            <a:spAutoFit/>
          </a:bodyPr>
          <a:lstStyle/>
          <a:p>
            <a:pPr marL="0" lvl="0" indent="0" algn="l">
              <a:lnSpc>
                <a:spcPts val="2765"/>
              </a:lnSpc>
              <a:spcBef>
                <a:spcPct val="0"/>
              </a:spcBef>
            </a:pPr>
            <a:r>
              <a:rPr lang="en-US" sz="1975" spc="118">
                <a:solidFill>
                  <a:srgbClr val="192954"/>
                </a:solidFill>
                <a:latin typeface="Aileron Ultra-Bold"/>
              </a:rPr>
              <a:t>PART 4</a:t>
            </a:r>
          </a:p>
        </p:txBody>
      </p:sp>
      <p:sp>
        <p:nvSpPr>
          <p:cNvPr id="10" name="TextBox 10"/>
          <p:cNvSpPr txBox="1"/>
          <p:nvPr/>
        </p:nvSpPr>
        <p:spPr>
          <a:xfrm>
            <a:off x="11449238" y="5072194"/>
            <a:ext cx="5341651" cy="335156"/>
          </a:xfrm>
          <a:prstGeom prst="rect">
            <a:avLst/>
          </a:prstGeom>
        </p:spPr>
        <p:txBody>
          <a:bodyPr lIns="0" tIns="0" rIns="0" bIns="0" rtlCol="0" anchor="t">
            <a:spAutoFit/>
          </a:bodyPr>
          <a:lstStyle/>
          <a:p>
            <a:pPr>
              <a:lnSpc>
                <a:spcPts val="2800"/>
              </a:lnSpc>
              <a:spcBef>
                <a:spcPct val="0"/>
              </a:spcBef>
            </a:pPr>
            <a:r>
              <a:rPr lang="en-US" sz="2000" spc="40" dirty="0">
                <a:solidFill>
                  <a:srgbClr val="192954"/>
                </a:solidFill>
                <a:latin typeface="Aileron"/>
              </a:rPr>
              <a:t>The algorithm: how it works</a:t>
            </a:r>
          </a:p>
        </p:txBody>
      </p:sp>
      <p:sp>
        <p:nvSpPr>
          <p:cNvPr id="11" name="TextBox 11"/>
          <p:cNvSpPr txBox="1"/>
          <p:nvPr/>
        </p:nvSpPr>
        <p:spPr>
          <a:xfrm>
            <a:off x="9284282" y="5970673"/>
            <a:ext cx="1684388" cy="330832"/>
          </a:xfrm>
          <a:prstGeom prst="rect">
            <a:avLst/>
          </a:prstGeom>
        </p:spPr>
        <p:txBody>
          <a:bodyPr lIns="0" tIns="0" rIns="0" bIns="0" rtlCol="0" anchor="t">
            <a:spAutoFit/>
          </a:bodyPr>
          <a:lstStyle/>
          <a:p>
            <a:pPr marL="0" lvl="0" indent="0" algn="l">
              <a:lnSpc>
                <a:spcPts val="2765"/>
              </a:lnSpc>
              <a:spcBef>
                <a:spcPct val="0"/>
              </a:spcBef>
            </a:pPr>
            <a:r>
              <a:rPr lang="en-US" sz="1975" spc="118">
                <a:solidFill>
                  <a:srgbClr val="192954"/>
                </a:solidFill>
                <a:latin typeface="Aileron Ultra-Bold"/>
              </a:rPr>
              <a:t>PART 5</a:t>
            </a:r>
          </a:p>
        </p:txBody>
      </p:sp>
      <p:sp>
        <p:nvSpPr>
          <p:cNvPr id="12" name="TextBox 12"/>
          <p:cNvSpPr txBox="1"/>
          <p:nvPr/>
        </p:nvSpPr>
        <p:spPr>
          <a:xfrm>
            <a:off x="11449238" y="6002472"/>
            <a:ext cx="5341651" cy="328295"/>
          </a:xfrm>
          <a:prstGeom prst="rect">
            <a:avLst/>
          </a:prstGeom>
        </p:spPr>
        <p:txBody>
          <a:bodyPr lIns="0" tIns="0" rIns="0" bIns="0" rtlCol="0" anchor="t">
            <a:spAutoFit/>
          </a:bodyPr>
          <a:lstStyle/>
          <a:p>
            <a:pPr>
              <a:lnSpc>
                <a:spcPts val="2800"/>
              </a:lnSpc>
              <a:spcBef>
                <a:spcPct val="0"/>
              </a:spcBef>
            </a:pPr>
            <a:r>
              <a:rPr lang="en-US" sz="2000" spc="40" dirty="0">
                <a:solidFill>
                  <a:srgbClr val="192954"/>
                </a:solidFill>
                <a:latin typeface="Aileron"/>
              </a:rPr>
              <a:t>The parameters</a:t>
            </a:r>
          </a:p>
        </p:txBody>
      </p:sp>
      <p:sp>
        <p:nvSpPr>
          <p:cNvPr id="13" name="AutoShape 13"/>
          <p:cNvSpPr/>
          <p:nvPr/>
        </p:nvSpPr>
        <p:spPr>
          <a:xfrm>
            <a:off x="9284282" y="2950404"/>
            <a:ext cx="6927089" cy="0"/>
          </a:xfrm>
          <a:prstGeom prst="line">
            <a:avLst/>
          </a:prstGeom>
          <a:ln w="9525" cap="rnd">
            <a:solidFill>
              <a:srgbClr val="000000"/>
            </a:solidFill>
            <a:prstDash val="solid"/>
            <a:headEnd type="none" w="sm" len="sm"/>
            <a:tailEnd type="none" w="sm" len="sm"/>
          </a:ln>
        </p:spPr>
      </p:sp>
      <p:sp>
        <p:nvSpPr>
          <p:cNvPr id="14" name="AutoShape 14"/>
          <p:cNvSpPr/>
          <p:nvPr/>
        </p:nvSpPr>
        <p:spPr>
          <a:xfrm>
            <a:off x="1684976" y="8399499"/>
            <a:ext cx="14918048" cy="0"/>
          </a:xfrm>
          <a:prstGeom prst="line">
            <a:avLst/>
          </a:prstGeom>
          <a:ln w="9525" cap="rnd">
            <a:solidFill>
              <a:srgbClr val="000000"/>
            </a:solidFill>
            <a:prstDash val="solid"/>
            <a:headEnd type="none" w="sm" len="sm"/>
            <a:tailEnd type="none" w="sm" len="sm"/>
          </a:ln>
        </p:spPr>
      </p:sp>
      <p:sp>
        <p:nvSpPr>
          <p:cNvPr id="15" name="AutoShape 15"/>
          <p:cNvSpPr/>
          <p:nvPr/>
        </p:nvSpPr>
        <p:spPr>
          <a:xfrm>
            <a:off x="9284282" y="3896739"/>
            <a:ext cx="6927089" cy="0"/>
          </a:xfrm>
          <a:prstGeom prst="line">
            <a:avLst/>
          </a:prstGeom>
          <a:ln w="9525" cap="rnd">
            <a:solidFill>
              <a:srgbClr val="000000"/>
            </a:solidFill>
            <a:prstDash val="solid"/>
            <a:headEnd type="none" w="sm" len="sm"/>
            <a:tailEnd type="none" w="sm" len="sm"/>
          </a:ln>
        </p:spPr>
      </p:sp>
      <p:sp>
        <p:nvSpPr>
          <p:cNvPr id="16" name="AutoShape 16"/>
          <p:cNvSpPr/>
          <p:nvPr/>
        </p:nvSpPr>
        <p:spPr>
          <a:xfrm>
            <a:off x="9284282" y="4824232"/>
            <a:ext cx="6927089" cy="0"/>
          </a:xfrm>
          <a:prstGeom prst="line">
            <a:avLst/>
          </a:prstGeom>
          <a:ln w="9525" cap="rnd">
            <a:solidFill>
              <a:srgbClr val="000000"/>
            </a:solidFill>
            <a:prstDash val="solid"/>
            <a:headEnd type="none" w="sm" len="sm"/>
            <a:tailEnd type="none" w="sm" len="sm"/>
          </a:ln>
        </p:spPr>
      </p:sp>
      <p:sp>
        <p:nvSpPr>
          <p:cNvPr id="17" name="AutoShape 17"/>
          <p:cNvSpPr/>
          <p:nvPr/>
        </p:nvSpPr>
        <p:spPr>
          <a:xfrm>
            <a:off x="9284282" y="5753465"/>
            <a:ext cx="6927089" cy="0"/>
          </a:xfrm>
          <a:prstGeom prst="line">
            <a:avLst/>
          </a:prstGeom>
          <a:ln w="9525" cap="rnd">
            <a:solidFill>
              <a:srgbClr val="000000"/>
            </a:solidFill>
            <a:prstDash val="solid"/>
            <a:headEnd type="none" w="sm" len="sm"/>
            <a:tailEnd type="none" w="sm" len="sm"/>
          </a:ln>
        </p:spPr>
      </p:sp>
      <p:sp>
        <p:nvSpPr>
          <p:cNvPr id="18" name="TextBox 18"/>
          <p:cNvSpPr txBox="1"/>
          <p:nvPr/>
        </p:nvSpPr>
        <p:spPr>
          <a:xfrm>
            <a:off x="14778904" y="8627745"/>
            <a:ext cx="1824120" cy="349250"/>
          </a:xfrm>
          <a:prstGeom prst="rect">
            <a:avLst/>
          </a:prstGeom>
        </p:spPr>
        <p:txBody>
          <a:bodyPr lIns="0" tIns="0" rIns="0" bIns="0" rtlCol="0" anchor="t">
            <a:spAutoFit/>
          </a:bodyPr>
          <a:lstStyle/>
          <a:p>
            <a:pPr marL="0" lvl="0" indent="0" algn="r">
              <a:lnSpc>
                <a:spcPts val="2800"/>
              </a:lnSpc>
              <a:spcBef>
                <a:spcPct val="0"/>
              </a:spcBef>
            </a:pPr>
            <a:r>
              <a:rPr lang="en-US" sz="2000" spc="40">
                <a:solidFill>
                  <a:srgbClr val="192954"/>
                </a:solidFill>
                <a:latin typeface="Aileron Ultra-Bold"/>
              </a:rPr>
              <a:t>02</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1EFE1"/>
        </a:solidFill>
        <a:effectLst/>
      </p:bgPr>
    </p:bg>
    <p:spTree>
      <p:nvGrpSpPr>
        <p:cNvPr id="1" name=""/>
        <p:cNvGrpSpPr/>
        <p:nvPr/>
      </p:nvGrpSpPr>
      <p:grpSpPr>
        <a:xfrm>
          <a:off x="0" y="0"/>
          <a:ext cx="0" cy="0"/>
          <a:chOff x="0" y="0"/>
          <a:chExt cx="0" cy="0"/>
        </a:xfrm>
      </p:grpSpPr>
      <p:pic>
        <p:nvPicPr>
          <p:cNvPr id="16" name="Picture 15" descr="How Do Ants Communicate With Each Other? Kids Ant Facts">
            <a:extLst>
              <a:ext uri="{FF2B5EF4-FFF2-40B4-BE49-F238E27FC236}">
                <a16:creationId xmlns:a16="http://schemas.microsoft.com/office/drawing/2014/main" id="{07B9D89D-68AA-AD35-841C-2B8B4EB85C0B}"/>
              </a:ext>
            </a:extLst>
          </p:cNvPr>
          <p:cNvPicPr>
            <a:picLocks noChangeAspect="1"/>
          </p:cNvPicPr>
          <p:nvPr/>
        </p:nvPicPr>
        <p:blipFill>
          <a:blip r:embed="rId2"/>
          <a:stretch>
            <a:fillRect/>
          </a:stretch>
        </p:blipFill>
        <p:spPr>
          <a:xfrm flipH="1">
            <a:off x="8558784" y="754380"/>
            <a:ext cx="8705088" cy="6108192"/>
          </a:xfrm>
          <a:prstGeom prst="rect">
            <a:avLst/>
          </a:prstGeom>
        </p:spPr>
      </p:pic>
      <p:grpSp>
        <p:nvGrpSpPr>
          <p:cNvPr id="4" name="Group 4"/>
          <p:cNvGrpSpPr/>
          <p:nvPr/>
        </p:nvGrpSpPr>
        <p:grpSpPr>
          <a:xfrm rot="-8100000">
            <a:off x="-5205852" y="1827204"/>
            <a:ext cx="21119189" cy="11822740"/>
            <a:chOff x="0" y="0"/>
            <a:chExt cx="33252581" cy="18615138"/>
          </a:xfrm>
        </p:grpSpPr>
        <p:sp>
          <p:nvSpPr>
            <p:cNvPr id="5" name="Freeform 5"/>
            <p:cNvSpPr/>
            <p:nvPr/>
          </p:nvSpPr>
          <p:spPr>
            <a:xfrm>
              <a:off x="0" y="0"/>
              <a:ext cx="33252581" cy="18615138"/>
            </a:xfrm>
            <a:custGeom>
              <a:avLst/>
              <a:gdLst/>
              <a:ahLst/>
              <a:cxnLst/>
              <a:rect l="l" t="t" r="r" b="b"/>
              <a:pathLst>
                <a:path w="33252581" h="18615138">
                  <a:moveTo>
                    <a:pt x="0" y="0"/>
                  </a:moveTo>
                  <a:lnTo>
                    <a:pt x="33252581" y="0"/>
                  </a:lnTo>
                  <a:lnTo>
                    <a:pt x="33252581" y="18615138"/>
                  </a:lnTo>
                  <a:lnTo>
                    <a:pt x="0" y="18615138"/>
                  </a:lnTo>
                  <a:close/>
                </a:path>
              </a:pathLst>
            </a:custGeom>
            <a:solidFill>
              <a:srgbClr val="F1EFE1"/>
            </a:solidFill>
          </p:spPr>
        </p:sp>
      </p:grpSp>
      <p:sp>
        <p:nvSpPr>
          <p:cNvPr id="6" name="AutoShape 6"/>
          <p:cNvSpPr/>
          <p:nvPr/>
        </p:nvSpPr>
        <p:spPr>
          <a:xfrm>
            <a:off x="1684976" y="8399499"/>
            <a:ext cx="14918048" cy="0"/>
          </a:xfrm>
          <a:prstGeom prst="line">
            <a:avLst/>
          </a:prstGeom>
          <a:ln w="9525" cap="rnd">
            <a:solidFill>
              <a:srgbClr val="000000"/>
            </a:solidFill>
            <a:prstDash val="solid"/>
            <a:headEnd type="none" w="sm" len="sm"/>
            <a:tailEnd type="none" w="sm" len="sm"/>
          </a:ln>
        </p:spPr>
      </p:sp>
      <p:grpSp>
        <p:nvGrpSpPr>
          <p:cNvPr id="10" name="Group 10"/>
          <p:cNvGrpSpPr/>
          <p:nvPr/>
        </p:nvGrpSpPr>
        <p:grpSpPr>
          <a:xfrm>
            <a:off x="1674516" y="2551579"/>
            <a:ext cx="8136554" cy="4397365"/>
            <a:chOff x="0" y="-28575"/>
            <a:chExt cx="10848739" cy="5863154"/>
          </a:xfrm>
        </p:grpSpPr>
        <p:sp>
          <p:nvSpPr>
            <p:cNvPr id="11" name="TextBox 11"/>
            <p:cNvSpPr txBox="1"/>
            <p:nvPr/>
          </p:nvSpPr>
          <p:spPr>
            <a:xfrm>
              <a:off x="0" y="2592665"/>
              <a:ext cx="10848739" cy="3241914"/>
            </a:xfrm>
            <a:prstGeom prst="rect">
              <a:avLst/>
            </a:prstGeom>
          </p:spPr>
          <p:txBody>
            <a:bodyPr lIns="0" tIns="0" rIns="0" bIns="0" rtlCol="0" anchor="t">
              <a:spAutoFit/>
            </a:bodyPr>
            <a:lstStyle/>
            <a:p>
              <a:r>
                <a:rPr lang="en-US" sz="2000" dirty="0">
                  <a:solidFill>
                    <a:srgbClr val="192954"/>
                  </a:solidFill>
                  <a:ea typeface="+mn-lt"/>
                  <a:cs typeface="+mn-lt"/>
                </a:rPr>
                <a:t>Ant foraging is a </a:t>
              </a:r>
              <a:r>
                <a:rPr lang="en-US" sz="2000" b="1" dirty="0">
                  <a:solidFill>
                    <a:srgbClr val="192954"/>
                  </a:solidFill>
                  <a:ea typeface="+mn-lt"/>
                  <a:cs typeface="+mn-lt"/>
                </a:rPr>
                <a:t>collective process</a:t>
              </a:r>
              <a:r>
                <a:rPr lang="en-US" sz="2000" dirty="0">
                  <a:solidFill>
                    <a:srgbClr val="192954"/>
                  </a:solidFill>
                  <a:ea typeface="+mn-lt"/>
                  <a:cs typeface="+mn-lt"/>
                </a:rPr>
                <a:t> composed of the activities of individuals</a:t>
              </a:r>
              <a:endParaRPr lang="en-US" dirty="0"/>
            </a:p>
            <a:p>
              <a:pPr>
                <a:lnSpc>
                  <a:spcPts val="2800"/>
                </a:lnSpc>
              </a:pPr>
              <a:r>
                <a:rPr lang="en-US" sz="2000" dirty="0">
                  <a:solidFill>
                    <a:srgbClr val="192954"/>
                  </a:solidFill>
                  <a:ea typeface="+mn-lt"/>
                  <a:cs typeface="+mn-lt"/>
                </a:rPr>
                <a:t>as well as behaviorally integrated groups. This process enable ant colonies to find food in the environment they are located, to spread the information and to efficiently converge to the shortest path between food and the colony. All this is done using a chemical, </a:t>
              </a:r>
              <a:r>
                <a:rPr lang="en-US" sz="2000" dirty="0" err="1">
                  <a:solidFill>
                    <a:srgbClr val="192954"/>
                  </a:solidFill>
                  <a:ea typeface="+mn-lt"/>
                  <a:cs typeface="+mn-lt"/>
                </a:rPr>
                <a:t>stigmergic</a:t>
              </a:r>
              <a:r>
                <a:rPr lang="en-US" sz="2000" dirty="0">
                  <a:solidFill>
                    <a:srgbClr val="192954"/>
                  </a:solidFill>
                  <a:ea typeface="+mn-lt"/>
                  <a:cs typeface="+mn-lt"/>
                </a:rPr>
                <a:t> communication: the </a:t>
              </a:r>
              <a:r>
                <a:rPr lang="en-US" sz="2000" b="1" dirty="0">
                  <a:solidFill>
                    <a:srgbClr val="192954"/>
                  </a:solidFill>
                  <a:ea typeface="+mn-lt"/>
                  <a:cs typeface="+mn-lt"/>
                </a:rPr>
                <a:t>pheromone</a:t>
              </a:r>
              <a:r>
                <a:rPr lang="en-US" sz="2000" dirty="0">
                  <a:solidFill>
                    <a:srgbClr val="192954"/>
                  </a:solidFill>
                  <a:ea typeface="+mn-lt"/>
                  <a:cs typeface="+mn-lt"/>
                </a:rPr>
                <a:t>.</a:t>
              </a:r>
              <a:endParaRPr lang="en-US" sz="2000" dirty="0">
                <a:solidFill>
                  <a:srgbClr val="192954"/>
                </a:solidFill>
                <a:ea typeface="Calibri"/>
                <a:cs typeface="Calibri"/>
              </a:endParaRPr>
            </a:p>
            <a:p>
              <a:pPr>
                <a:lnSpc>
                  <a:spcPts val="2800"/>
                </a:lnSpc>
              </a:pPr>
              <a:endParaRPr lang="en-US" sz="2000">
                <a:solidFill>
                  <a:srgbClr val="192954"/>
                </a:solidFill>
                <a:latin typeface="Aileron"/>
              </a:endParaRPr>
            </a:p>
            <a:p>
              <a:pPr>
                <a:lnSpc>
                  <a:spcPts val="2800"/>
                </a:lnSpc>
                <a:spcBef>
                  <a:spcPct val="0"/>
                </a:spcBef>
              </a:pPr>
              <a:endParaRPr lang="en-US" sz="2000">
                <a:solidFill>
                  <a:srgbClr val="192954"/>
                </a:solidFill>
                <a:latin typeface="Aileron"/>
              </a:endParaRPr>
            </a:p>
          </p:txBody>
        </p:sp>
        <p:sp>
          <p:nvSpPr>
            <p:cNvPr id="12" name="TextBox 12"/>
            <p:cNvSpPr txBox="1"/>
            <p:nvPr/>
          </p:nvSpPr>
          <p:spPr>
            <a:xfrm>
              <a:off x="0" y="-28575"/>
              <a:ext cx="9594536" cy="1008823"/>
            </a:xfrm>
            <a:prstGeom prst="rect">
              <a:avLst/>
            </a:prstGeom>
          </p:spPr>
          <p:txBody>
            <a:bodyPr lIns="0" tIns="0" rIns="0" bIns="0" rtlCol="0" anchor="t">
              <a:spAutoFit/>
            </a:bodyPr>
            <a:lstStyle/>
            <a:p>
              <a:pPr>
                <a:lnSpc>
                  <a:spcPts val="5880"/>
                </a:lnSpc>
              </a:pPr>
              <a:r>
                <a:rPr lang="en-US" sz="5600" dirty="0">
                  <a:solidFill>
                    <a:srgbClr val="192954"/>
                  </a:solidFill>
                  <a:latin typeface="Kollektif Bold"/>
                </a:rPr>
                <a:t>Ant foraging</a:t>
              </a:r>
            </a:p>
          </p:txBody>
        </p:sp>
      </p:grpSp>
      <p:sp>
        <p:nvSpPr>
          <p:cNvPr id="13" name="TextBox 13"/>
          <p:cNvSpPr txBox="1"/>
          <p:nvPr/>
        </p:nvSpPr>
        <p:spPr>
          <a:xfrm>
            <a:off x="1684976" y="8637270"/>
            <a:ext cx="2076341" cy="306705"/>
          </a:xfrm>
          <a:prstGeom prst="rect">
            <a:avLst/>
          </a:prstGeom>
        </p:spPr>
        <p:txBody>
          <a:bodyPr lIns="0" tIns="0" rIns="0" bIns="0" rtlCol="0" anchor="t">
            <a:spAutoFit/>
          </a:bodyPr>
          <a:lstStyle/>
          <a:p>
            <a:pPr marL="0" lvl="0" indent="0" algn="l">
              <a:lnSpc>
                <a:spcPts val="2520"/>
              </a:lnSpc>
              <a:spcBef>
                <a:spcPct val="0"/>
              </a:spcBef>
            </a:pPr>
            <a:r>
              <a:rPr lang="en-US" sz="1800" spc="36" dirty="0">
                <a:solidFill>
                  <a:srgbClr val="192954"/>
                </a:solidFill>
                <a:latin typeface="Aileron"/>
              </a:rPr>
              <a:t>DAI project</a:t>
            </a:r>
          </a:p>
        </p:txBody>
      </p:sp>
      <p:sp>
        <p:nvSpPr>
          <p:cNvPr id="14" name="TextBox 14"/>
          <p:cNvSpPr txBox="1"/>
          <p:nvPr/>
        </p:nvSpPr>
        <p:spPr>
          <a:xfrm>
            <a:off x="4131392" y="8628126"/>
            <a:ext cx="2418480" cy="293542"/>
          </a:xfrm>
          <a:prstGeom prst="rect">
            <a:avLst/>
          </a:prstGeom>
        </p:spPr>
        <p:txBody>
          <a:bodyPr wrap="square" lIns="0" tIns="0" rIns="0" bIns="0" rtlCol="0" anchor="t">
            <a:spAutoFit/>
          </a:bodyPr>
          <a:lstStyle/>
          <a:p>
            <a:pPr>
              <a:lnSpc>
                <a:spcPts val="2520"/>
              </a:lnSpc>
              <a:spcBef>
                <a:spcPct val="0"/>
              </a:spcBef>
            </a:pPr>
            <a:r>
              <a:rPr lang="en-US" spc="36" dirty="0">
                <a:solidFill>
                  <a:srgbClr val="192954"/>
                </a:solidFill>
                <a:latin typeface="Aileron"/>
              </a:rPr>
              <a:t>29</a:t>
            </a:r>
            <a:r>
              <a:rPr lang="en-US" spc="36" baseline="30000" dirty="0">
                <a:solidFill>
                  <a:srgbClr val="192954"/>
                </a:solidFill>
                <a:latin typeface="Aileron"/>
              </a:rPr>
              <a:t>th</a:t>
            </a:r>
            <a:r>
              <a:rPr lang="en-US" sz="1800" spc="36" dirty="0">
                <a:solidFill>
                  <a:srgbClr val="192954"/>
                </a:solidFill>
                <a:latin typeface="Aileron"/>
              </a:rPr>
              <a:t> </a:t>
            </a:r>
            <a:r>
              <a:rPr lang="en-US" spc="36" dirty="0">
                <a:solidFill>
                  <a:srgbClr val="192954"/>
                </a:solidFill>
                <a:latin typeface="Aileron"/>
              </a:rPr>
              <a:t>January 2024</a:t>
            </a:r>
            <a:endParaRPr lang="en-US" sz="1800" spc="36" dirty="0">
              <a:solidFill>
                <a:srgbClr val="192954"/>
              </a:solidFill>
              <a:latin typeface="Aileron"/>
            </a:endParaRPr>
          </a:p>
        </p:txBody>
      </p:sp>
      <p:sp>
        <p:nvSpPr>
          <p:cNvPr id="15" name="TextBox 15"/>
          <p:cNvSpPr txBox="1"/>
          <p:nvPr/>
        </p:nvSpPr>
        <p:spPr>
          <a:xfrm>
            <a:off x="14778904" y="8627745"/>
            <a:ext cx="1824120" cy="349250"/>
          </a:xfrm>
          <a:prstGeom prst="rect">
            <a:avLst/>
          </a:prstGeom>
        </p:spPr>
        <p:txBody>
          <a:bodyPr lIns="0" tIns="0" rIns="0" bIns="0" rtlCol="0" anchor="t">
            <a:spAutoFit/>
          </a:bodyPr>
          <a:lstStyle/>
          <a:p>
            <a:pPr marL="0" lvl="0" indent="0" algn="r">
              <a:lnSpc>
                <a:spcPts val="2800"/>
              </a:lnSpc>
              <a:spcBef>
                <a:spcPct val="0"/>
              </a:spcBef>
            </a:pPr>
            <a:r>
              <a:rPr lang="en-US" sz="2000" spc="40" dirty="0">
                <a:solidFill>
                  <a:srgbClr val="192954"/>
                </a:solidFill>
                <a:latin typeface="Aileron Ultra-Bold"/>
              </a:rPr>
              <a:t>03</a:t>
            </a:r>
          </a:p>
        </p:txBody>
      </p:sp>
      <p:grpSp>
        <p:nvGrpSpPr>
          <p:cNvPr id="8" name="Group 4">
            <a:extLst>
              <a:ext uri="{FF2B5EF4-FFF2-40B4-BE49-F238E27FC236}">
                <a16:creationId xmlns:a16="http://schemas.microsoft.com/office/drawing/2014/main" id="{46383455-B444-6ADD-FF59-329FA433EDF4}"/>
              </a:ext>
            </a:extLst>
          </p:cNvPr>
          <p:cNvGrpSpPr/>
          <p:nvPr/>
        </p:nvGrpSpPr>
        <p:grpSpPr>
          <a:xfrm rot="13500000">
            <a:off x="14010657" y="-1801637"/>
            <a:ext cx="6049877" cy="5129332"/>
            <a:chOff x="0" y="0"/>
            <a:chExt cx="33252581" cy="18615138"/>
          </a:xfrm>
        </p:grpSpPr>
        <p:sp>
          <p:nvSpPr>
            <p:cNvPr id="7" name="Freeform 5">
              <a:extLst>
                <a:ext uri="{FF2B5EF4-FFF2-40B4-BE49-F238E27FC236}">
                  <a16:creationId xmlns:a16="http://schemas.microsoft.com/office/drawing/2014/main" id="{DF496EF1-AF09-2D51-0063-B50BEA0D455E}"/>
                </a:ext>
              </a:extLst>
            </p:cNvPr>
            <p:cNvSpPr/>
            <p:nvPr/>
          </p:nvSpPr>
          <p:spPr>
            <a:xfrm>
              <a:off x="0" y="0"/>
              <a:ext cx="33252581" cy="18615138"/>
            </a:xfrm>
            <a:custGeom>
              <a:avLst/>
              <a:gdLst/>
              <a:ahLst/>
              <a:cxnLst/>
              <a:rect l="l" t="t" r="r" b="b"/>
              <a:pathLst>
                <a:path w="33252581" h="18615138">
                  <a:moveTo>
                    <a:pt x="0" y="0"/>
                  </a:moveTo>
                  <a:lnTo>
                    <a:pt x="33252581" y="0"/>
                  </a:lnTo>
                  <a:lnTo>
                    <a:pt x="33252581" y="18615138"/>
                  </a:lnTo>
                  <a:lnTo>
                    <a:pt x="0" y="18615138"/>
                  </a:lnTo>
                  <a:close/>
                </a:path>
              </a:pathLst>
            </a:custGeom>
            <a:solidFill>
              <a:srgbClr val="F1EFE1"/>
            </a:solidFill>
          </p:spPr>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1EFE1"/>
        </a:solidFill>
        <a:effectLst/>
      </p:bgPr>
    </p:bg>
    <p:spTree>
      <p:nvGrpSpPr>
        <p:cNvPr id="1" name="">
          <a:extLst>
            <a:ext uri="{FF2B5EF4-FFF2-40B4-BE49-F238E27FC236}">
              <a16:creationId xmlns:a16="http://schemas.microsoft.com/office/drawing/2014/main" id="{05C114F6-BEE0-68BD-CE2B-48021A7562D9}"/>
            </a:ext>
          </a:extLst>
        </p:cNvPr>
        <p:cNvGrpSpPr/>
        <p:nvPr/>
      </p:nvGrpSpPr>
      <p:grpSpPr>
        <a:xfrm>
          <a:off x="0" y="0"/>
          <a:ext cx="0" cy="0"/>
          <a:chOff x="0" y="0"/>
          <a:chExt cx="0" cy="0"/>
        </a:xfrm>
      </p:grpSpPr>
      <p:pic>
        <p:nvPicPr>
          <p:cNvPr id="16" name="Picture 15" descr="How Do Ants Communicate With Each Other? Kids Ant Facts">
            <a:extLst>
              <a:ext uri="{FF2B5EF4-FFF2-40B4-BE49-F238E27FC236}">
                <a16:creationId xmlns:a16="http://schemas.microsoft.com/office/drawing/2014/main" id="{EB7A8D54-2593-5FE0-C27F-D9D0CBBE94D6}"/>
              </a:ext>
            </a:extLst>
          </p:cNvPr>
          <p:cNvPicPr>
            <a:picLocks noChangeAspect="1"/>
          </p:cNvPicPr>
          <p:nvPr/>
        </p:nvPicPr>
        <p:blipFill>
          <a:blip r:embed="rId2"/>
          <a:stretch>
            <a:fillRect/>
          </a:stretch>
        </p:blipFill>
        <p:spPr>
          <a:xfrm flipH="1">
            <a:off x="8558784" y="754380"/>
            <a:ext cx="8705088" cy="6108192"/>
          </a:xfrm>
          <a:prstGeom prst="rect">
            <a:avLst/>
          </a:prstGeom>
        </p:spPr>
      </p:pic>
      <p:grpSp>
        <p:nvGrpSpPr>
          <p:cNvPr id="4" name="Group 4">
            <a:extLst>
              <a:ext uri="{FF2B5EF4-FFF2-40B4-BE49-F238E27FC236}">
                <a16:creationId xmlns:a16="http://schemas.microsoft.com/office/drawing/2014/main" id="{6CBD4E6A-C4B6-A2BA-D1F2-12DB5148791D}"/>
              </a:ext>
            </a:extLst>
          </p:cNvPr>
          <p:cNvGrpSpPr/>
          <p:nvPr/>
        </p:nvGrpSpPr>
        <p:grpSpPr>
          <a:xfrm rot="-8100000">
            <a:off x="-5205852" y="1827204"/>
            <a:ext cx="21119189" cy="11822740"/>
            <a:chOff x="0" y="0"/>
            <a:chExt cx="33252581" cy="18615138"/>
          </a:xfrm>
        </p:grpSpPr>
        <p:sp>
          <p:nvSpPr>
            <p:cNvPr id="5" name="Freeform 5">
              <a:extLst>
                <a:ext uri="{FF2B5EF4-FFF2-40B4-BE49-F238E27FC236}">
                  <a16:creationId xmlns:a16="http://schemas.microsoft.com/office/drawing/2014/main" id="{2555412C-5395-05DC-AABE-AA3E67D1872E}"/>
                </a:ext>
              </a:extLst>
            </p:cNvPr>
            <p:cNvSpPr/>
            <p:nvPr/>
          </p:nvSpPr>
          <p:spPr>
            <a:xfrm>
              <a:off x="0" y="0"/>
              <a:ext cx="33252581" cy="18615138"/>
            </a:xfrm>
            <a:custGeom>
              <a:avLst/>
              <a:gdLst/>
              <a:ahLst/>
              <a:cxnLst/>
              <a:rect l="l" t="t" r="r" b="b"/>
              <a:pathLst>
                <a:path w="33252581" h="18615138">
                  <a:moveTo>
                    <a:pt x="0" y="0"/>
                  </a:moveTo>
                  <a:lnTo>
                    <a:pt x="33252581" y="0"/>
                  </a:lnTo>
                  <a:lnTo>
                    <a:pt x="33252581" y="18615138"/>
                  </a:lnTo>
                  <a:lnTo>
                    <a:pt x="0" y="18615138"/>
                  </a:lnTo>
                  <a:close/>
                </a:path>
              </a:pathLst>
            </a:custGeom>
            <a:solidFill>
              <a:srgbClr val="F1EFE1"/>
            </a:solidFill>
          </p:spPr>
        </p:sp>
      </p:grpSp>
      <p:sp>
        <p:nvSpPr>
          <p:cNvPr id="6" name="AutoShape 6">
            <a:extLst>
              <a:ext uri="{FF2B5EF4-FFF2-40B4-BE49-F238E27FC236}">
                <a16:creationId xmlns:a16="http://schemas.microsoft.com/office/drawing/2014/main" id="{D834E895-EE01-C1F2-0F57-60BC4896F8F9}"/>
              </a:ext>
            </a:extLst>
          </p:cNvPr>
          <p:cNvSpPr/>
          <p:nvPr/>
        </p:nvSpPr>
        <p:spPr>
          <a:xfrm>
            <a:off x="1684976" y="8399499"/>
            <a:ext cx="14918048" cy="0"/>
          </a:xfrm>
          <a:prstGeom prst="line">
            <a:avLst/>
          </a:prstGeom>
          <a:ln w="9525" cap="rnd">
            <a:solidFill>
              <a:srgbClr val="000000"/>
            </a:solidFill>
            <a:prstDash val="solid"/>
            <a:headEnd type="none" w="sm" len="sm"/>
            <a:tailEnd type="none" w="sm" len="sm"/>
          </a:ln>
        </p:spPr>
      </p:sp>
      <p:grpSp>
        <p:nvGrpSpPr>
          <p:cNvPr id="10" name="Group 10">
            <a:extLst>
              <a:ext uri="{FF2B5EF4-FFF2-40B4-BE49-F238E27FC236}">
                <a16:creationId xmlns:a16="http://schemas.microsoft.com/office/drawing/2014/main" id="{E7F6ACEB-9C3D-3E2C-7EFF-1FEB14FFF783}"/>
              </a:ext>
            </a:extLst>
          </p:cNvPr>
          <p:cNvGrpSpPr/>
          <p:nvPr/>
        </p:nvGrpSpPr>
        <p:grpSpPr>
          <a:xfrm>
            <a:off x="1619652" y="1115971"/>
            <a:ext cx="8200562" cy="6992720"/>
            <a:chOff x="-85344" y="-2235327"/>
            <a:chExt cx="10934083" cy="9323628"/>
          </a:xfrm>
        </p:grpSpPr>
        <p:sp>
          <p:nvSpPr>
            <p:cNvPr id="11" name="TextBox 11">
              <a:extLst>
                <a:ext uri="{FF2B5EF4-FFF2-40B4-BE49-F238E27FC236}">
                  <a16:creationId xmlns:a16="http://schemas.microsoft.com/office/drawing/2014/main" id="{60E7157B-769C-EFB2-2B8A-5A211CB1FCEB}"/>
                </a:ext>
              </a:extLst>
            </p:cNvPr>
            <p:cNvSpPr txBox="1"/>
            <p:nvPr/>
          </p:nvSpPr>
          <p:spPr>
            <a:xfrm>
              <a:off x="12192" y="837016"/>
              <a:ext cx="10836547" cy="6251285"/>
            </a:xfrm>
            <a:prstGeom prst="rect">
              <a:avLst/>
            </a:prstGeom>
          </p:spPr>
          <p:txBody>
            <a:bodyPr wrap="square" lIns="0" tIns="0" rIns="0" bIns="0" rtlCol="0" anchor="t">
              <a:spAutoFit/>
            </a:bodyPr>
            <a:lstStyle/>
            <a:p>
              <a:pPr marL="342900" indent="-342900">
                <a:buFont typeface="Arial"/>
                <a:buChar char="•"/>
              </a:pPr>
              <a:r>
                <a:rPr lang="en-US" sz="2000" dirty="0">
                  <a:solidFill>
                    <a:srgbClr val="192954"/>
                  </a:solidFill>
                  <a:ea typeface="Calibri"/>
                  <a:cs typeface="Calibri"/>
                </a:rPr>
                <a:t>Out of the nest, ants start wandering around, searching for food</a:t>
              </a:r>
            </a:p>
            <a:p>
              <a:pPr marL="342900" indent="-342900">
                <a:buFont typeface="Arial"/>
                <a:buChar char="•"/>
              </a:pPr>
              <a:r>
                <a:rPr lang="en-US" sz="2000" dirty="0">
                  <a:solidFill>
                    <a:srgbClr val="192954"/>
                  </a:solidFill>
                  <a:latin typeface="Calibri"/>
                  <a:ea typeface="Calibri"/>
                  <a:cs typeface="Calibri"/>
                </a:rPr>
                <a:t>Once an ant finds some food, it will pick it up and start going back </a:t>
              </a:r>
              <a:br>
                <a:rPr lang="en-US" sz="2000" dirty="0">
                  <a:solidFill>
                    <a:srgbClr val="192954"/>
                  </a:solidFill>
                  <a:latin typeface="Calibri"/>
                  <a:ea typeface="Calibri"/>
                  <a:cs typeface="Calibri"/>
                </a:rPr>
              </a:br>
              <a:r>
                <a:rPr lang="en-US" sz="2000" dirty="0">
                  <a:solidFill>
                    <a:srgbClr val="192954"/>
                  </a:solidFill>
                  <a:latin typeface="Calibri"/>
                  <a:ea typeface="Calibri"/>
                  <a:cs typeface="Calibri"/>
                </a:rPr>
                <a:t>towards nest</a:t>
              </a:r>
            </a:p>
            <a:p>
              <a:pPr marL="342900" indent="-342900">
                <a:buFont typeface="Arial"/>
                <a:buChar char="•"/>
              </a:pPr>
              <a:r>
                <a:rPr lang="en-US" sz="2000" dirty="0">
                  <a:solidFill>
                    <a:srgbClr val="192954"/>
                  </a:solidFill>
                  <a:latin typeface="Calibri"/>
                  <a:ea typeface="Calibri"/>
                  <a:cs typeface="Calibri"/>
                </a:rPr>
                <a:t>When an ant is carrying food, it leaves on its path some </a:t>
              </a:r>
              <a:r>
                <a:rPr lang="en-US" sz="2000" b="1" dirty="0">
                  <a:solidFill>
                    <a:srgbClr val="192954"/>
                  </a:solidFill>
                  <a:latin typeface="Calibri"/>
                  <a:ea typeface="Calibri"/>
                  <a:cs typeface="Calibri"/>
                </a:rPr>
                <a:t>pheromone</a:t>
              </a:r>
              <a:r>
                <a:rPr lang="en-US" sz="2000" dirty="0">
                  <a:solidFill>
                    <a:srgbClr val="192954"/>
                  </a:solidFill>
                  <a:latin typeface="Calibri"/>
                  <a:ea typeface="Calibri"/>
                  <a:cs typeface="Calibri"/>
                </a:rPr>
                <a:t>, a chemical substance to which ants are sensible.</a:t>
              </a:r>
            </a:p>
            <a:p>
              <a:pPr marL="342900" indent="-342900">
                <a:buFont typeface="Arial"/>
                <a:buChar char="•"/>
              </a:pPr>
              <a:r>
                <a:rPr lang="en-US" sz="2000" dirty="0">
                  <a:solidFill>
                    <a:srgbClr val="192954"/>
                  </a:solidFill>
                  <a:latin typeface="Calibri"/>
                  <a:ea typeface="Calibri"/>
                  <a:cs typeface="Calibri"/>
                </a:rPr>
                <a:t>Pheromone spread by ants diffuse around</a:t>
              </a:r>
            </a:p>
            <a:p>
              <a:pPr marL="342900" indent="-342900">
                <a:buFont typeface="Arial"/>
                <a:buChar char="•"/>
              </a:pPr>
              <a:r>
                <a:rPr lang="en-US" sz="2000" dirty="0">
                  <a:solidFill>
                    <a:srgbClr val="192954"/>
                  </a:solidFill>
                  <a:latin typeface="Calibri"/>
                  <a:ea typeface="Calibri"/>
                  <a:cs typeface="Calibri"/>
                </a:rPr>
                <a:t>Surrounding ants will get attracted by the pheromone path, and will start following it, giving birth to a positive feedback cycle.</a:t>
              </a:r>
            </a:p>
            <a:p>
              <a:pPr marL="342900" indent="-342900">
                <a:buFont typeface="Arial"/>
                <a:buChar char="•"/>
              </a:pPr>
              <a:r>
                <a:rPr lang="en-US" sz="2000" dirty="0">
                  <a:solidFill>
                    <a:srgbClr val="192954"/>
                  </a:solidFill>
                  <a:latin typeface="Calibri"/>
                  <a:ea typeface="Calibri"/>
                  <a:cs typeface="Calibri"/>
                </a:rPr>
                <a:t>Eventually, the ensemble will converge to the shortest path between the food and the nest, even avoiding obstacles which may arise in between</a:t>
              </a:r>
            </a:p>
            <a:p>
              <a:pPr marL="342900" indent="-342900">
                <a:buFont typeface="Arial"/>
                <a:buChar char="•"/>
              </a:pPr>
              <a:r>
                <a:rPr lang="en-US" sz="2000" dirty="0">
                  <a:solidFill>
                    <a:srgbClr val="192954"/>
                  </a:solidFill>
                  <a:ea typeface="+mn-lt"/>
                  <a:cs typeface="+mn-lt"/>
                </a:rPr>
                <a:t>Evaporation of pheromone guarantees collective adaptivity to environment changes</a:t>
              </a:r>
              <a:endParaRPr lang="en-US" sz="2000" dirty="0">
                <a:solidFill>
                  <a:srgbClr val="192954"/>
                </a:solidFill>
                <a:latin typeface="Calibri"/>
                <a:ea typeface="Calibri"/>
                <a:cs typeface="Calibri"/>
              </a:endParaRPr>
            </a:p>
            <a:p>
              <a:endParaRPr lang="en-US" sz="2000" dirty="0">
                <a:latin typeface="Calibri"/>
                <a:ea typeface="Calibri"/>
                <a:cs typeface="Calibri"/>
              </a:endParaRPr>
            </a:p>
            <a:p>
              <a:pPr>
                <a:lnSpc>
                  <a:spcPts val="2800"/>
                </a:lnSpc>
              </a:pPr>
              <a:endParaRPr lang="en-US" sz="2000">
                <a:solidFill>
                  <a:srgbClr val="192954"/>
                </a:solidFill>
                <a:latin typeface="Aileron"/>
              </a:endParaRPr>
            </a:p>
            <a:p>
              <a:pPr>
                <a:lnSpc>
                  <a:spcPts val="2800"/>
                </a:lnSpc>
                <a:spcBef>
                  <a:spcPct val="0"/>
                </a:spcBef>
              </a:pPr>
              <a:endParaRPr lang="en-US" sz="2000">
                <a:solidFill>
                  <a:srgbClr val="192954"/>
                </a:solidFill>
                <a:latin typeface="Aileron"/>
              </a:endParaRPr>
            </a:p>
          </p:txBody>
        </p:sp>
        <p:sp>
          <p:nvSpPr>
            <p:cNvPr id="12" name="TextBox 12">
              <a:extLst>
                <a:ext uri="{FF2B5EF4-FFF2-40B4-BE49-F238E27FC236}">
                  <a16:creationId xmlns:a16="http://schemas.microsoft.com/office/drawing/2014/main" id="{5B563DA3-DDAE-9B4F-902D-FC30391A01F4}"/>
                </a:ext>
              </a:extLst>
            </p:cNvPr>
            <p:cNvSpPr txBox="1"/>
            <p:nvPr/>
          </p:nvSpPr>
          <p:spPr>
            <a:xfrm>
              <a:off x="-85344" y="-2235327"/>
              <a:ext cx="9594536" cy="2017647"/>
            </a:xfrm>
            <a:prstGeom prst="rect">
              <a:avLst/>
            </a:prstGeom>
          </p:spPr>
          <p:txBody>
            <a:bodyPr lIns="0" tIns="0" rIns="0" bIns="0" rtlCol="0" anchor="t">
              <a:spAutoFit/>
            </a:bodyPr>
            <a:lstStyle/>
            <a:p>
              <a:pPr>
                <a:lnSpc>
                  <a:spcPts val="5880"/>
                </a:lnSpc>
              </a:pPr>
              <a:r>
                <a:rPr lang="en-US" sz="5600" dirty="0">
                  <a:solidFill>
                    <a:srgbClr val="192954"/>
                  </a:solidFill>
                  <a:latin typeface="Kollektif Bold"/>
                </a:rPr>
                <a:t>Ant foraging: </a:t>
              </a:r>
              <a:endParaRPr lang="en-US" dirty="0"/>
            </a:p>
            <a:p>
              <a:pPr>
                <a:lnSpc>
                  <a:spcPts val="5880"/>
                </a:lnSpc>
              </a:pPr>
              <a:r>
                <a:rPr lang="en-US" sz="5600" dirty="0">
                  <a:solidFill>
                    <a:srgbClr val="192954"/>
                  </a:solidFill>
                  <a:latin typeface="Kollektif Bold"/>
                </a:rPr>
                <a:t>how does it work?</a:t>
              </a:r>
              <a:endParaRPr lang="en-US" dirty="0"/>
            </a:p>
          </p:txBody>
        </p:sp>
      </p:grpSp>
      <p:sp>
        <p:nvSpPr>
          <p:cNvPr id="13" name="TextBox 13">
            <a:extLst>
              <a:ext uri="{FF2B5EF4-FFF2-40B4-BE49-F238E27FC236}">
                <a16:creationId xmlns:a16="http://schemas.microsoft.com/office/drawing/2014/main" id="{3B2A888A-7527-6728-DA88-E8E6791DAC2D}"/>
              </a:ext>
            </a:extLst>
          </p:cNvPr>
          <p:cNvSpPr txBox="1"/>
          <p:nvPr/>
        </p:nvSpPr>
        <p:spPr>
          <a:xfrm>
            <a:off x="1684976" y="8637270"/>
            <a:ext cx="2076341" cy="306705"/>
          </a:xfrm>
          <a:prstGeom prst="rect">
            <a:avLst/>
          </a:prstGeom>
        </p:spPr>
        <p:txBody>
          <a:bodyPr lIns="0" tIns="0" rIns="0" bIns="0" rtlCol="0" anchor="t">
            <a:spAutoFit/>
          </a:bodyPr>
          <a:lstStyle/>
          <a:p>
            <a:pPr marL="0" lvl="0" indent="0" algn="l">
              <a:lnSpc>
                <a:spcPts val="2520"/>
              </a:lnSpc>
              <a:spcBef>
                <a:spcPct val="0"/>
              </a:spcBef>
            </a:pPr>
            <a:r>
              <a:rPr lang="en-US" sz="1800" spc="36">
                <a:solidFill>
                  <a:srgbClr val="192954"/>
                </a:solidFill>
                <a:latin typeface="Aileron"/>
              </a:rPr>
              <a:t>DAI project</a:t>
            </a:r>
          </a:p>
        </p:txBody>
      </p:sp>
      <p:sp>
        <p:nvSpPr>
          <p:cNvPr id="14" name="TextBox 14">
            <a:extLst>
              <a:ext uri="{FF2B5EF4-FFF2-40B4-BE49-F238E27FC236}">
                <a16:creationId xmlns:a16="http://schemas.microsoft.com/office/drawing/2014/main" id="{8C36D658-9934-5F13-AB63-83243B700F94}"/>
              </a:ext>
            </a:extLst>
          </p:cNvPr>
          <p:cNvSpPr txBox="1"/>
          <p:nvPr/>
        </p:nvSpPr>
        <p:spPr>
          <a:xfrm>
            <a:off x="4131392" y="8628126"/>
            <a:ext cx="2418480" cy="293542"/>
          </a:xfrm>
          <a:prstGeom prst="rect">
            <a:avLst/>
          </a:prstGeom>
        </p:spPr>
        <p:txBody>
          <a:bodyPr wrap="square" lIns="0" tIns="0" rIns="0" bIns="0" rtlCol="0" anchor="t">
            <a:spAutoFit/>
          </a:bodyPr>
          <a:lstStyle/>
          <a:p>
            <a:pPr>
              <a:lnSpc>
                <a:spcPts val="2520"/>
              </a:lnSpc>
              <a:spcBef>
                <a:spcPct val="0"/>
              </a:spcBef>
            </a:pPr>
            <a:r>
              <a:rPr lang="en-US" spc="36" dirty="0">
                <a:solidFill>
                  <a:srgbClr val="192954"/>
                </a:solidFill>
                <a:latin typeface="Aileron"/>
              </a:rPr>
              <a:t>29</a:t>
            </a:r>
            <a:r>
              <a:rPr lang="en-US" spc="36" baseline="30000" dirty="0">
                <a:solidFill>
                  <a:srgbClr val="192954"/>
                </a:solidFill>
                <a:latin typeface="Aileron"/>
              </a:rPr>
              <a:t>th</a:t>
            </a:r>
            <a:r>
              <a:rPr lang="en-US" sz="1800" spc="36" dirty="0">
                <a:solidFill>
                  <a:srgbClr val="192954"/>
                </a:solidFill>
                <a:latin typeface="Aileron"/>
              </a:rPr>
              <a:t> </a:t>
            </a:r>
            <a:r>
              <a:rPr lang="en-US" spc="36" dirty="0">
                <a:solidFill>
                  <a:srgbClr val="192954"/>
                </a:solidFill>
                <a:latin typeface="Aileron"/>
              </a:rPr>
              <a:t>January 2024</a:t>
            </a:r>
            <a:endParaRPr lang="en-US" sz="1800" spc="36" dirty="0">
              <a:solidFill>
                <a:srgbClr val="192954"/>
              </a:solidFill>
              <a:latin typeface="Aileron"/>
            </a:endParaRPr>
          </a:p>
        </p:txBody>
      </p:sp>
      <p:sp>
        <p:nvSpPr>
          <p:cNvPr id="15" name="TextBox 15">
            <a:extLst>
              <a:ext uri="{FF2B5EF4-FFF2-40B4-BE49-F238E27FC236}">
                <a16:creationId xmlns:a16="http://schemas.microsoft.com/office/drawing/2014/main" id="{E3CB2A56-4C1F-2F3A-D2D2-78D0DC25FDBD}"/>
              </a:ext>
            </a:extLst>
          </p:cNvPr>
          <p:cNvSpPr txBox="1"/>
          <p:nvPr/>
        </p:nvSpPr>
        <p:spPr>
          <a:xfrm>
            <a:off x="14778904" y="8627745"/>
            <a:ext cx="1824120" cy="328295"/>
          </a:xfrm>
          <a:prstGeom prst="rect">
            <a:avLst/>
          </a:prstGeom>
        </p:spPr>
        <p:txBody>
          <a:bodyPr lIns="0" tIns="0" rIns="0" bIns="0" rtlCol="0" anchor="t">
            <a:spAutoFit/>
          </a:bodyPr>
          <a:lstStyle/>
          <a:p>
            <a:pPr marL="0" lvl="0" indent="0" algn="r">
              <a:lnSpc>
                <a:spcPts val="2800"/>
              </a:lnSpc>
              <a:spcBef>
                <a:spcPct val="0"/>
              </a:spcBef>
            </a:pPr>
            <a:r>
              <a:rPr lang="en-US" sz="2000" spc="40" dirty="0">
                <a:solidFill>
                  <a:srgbClr val="192954"/>
                </a:solidFill>
                <a:latin typeface="Aileron Ultra-Bold"/>
              </a:rPr>
              <a:t>04</a:t>
            </a:r>
          </a:p>
        </p:txBody>
      </p:sp>
      <p:grpSp>
        <p:nvGrpSpPr>
          <p:cNvPr id="7" name="Group 4">
            <a:extLst>
              <a:ext uri="{FF2B5EF4-FFF2-40B4-BE49-F238E27FC236}">
                <a16:creationId xmlns:a16="http://schemas.microsoft.com/office/drawing/2014/main" id="{873C3480-F42F-70DA-A2A9-D8057B4946DE}"/>
              </a:ext>
            </a:extLst>
          </p:cNvPr>
          <p:cNvGrpSpPr/>
          <p:nvPr/>
        </p:nvGrpSpPr>
        <p:grpSpPr>
          <a:xfrm rot="13500000">
            <a:off x="14010657" y="-1801637"/>
            <a:ext cx="6049877" cy="5129332"/>
            <a:chOff x="0" y="0"/>
            <a:chExt cx="33252581" cy="18615138"/>
          </a:xfrm>
        </p:grpSpPr>
        <p:sp>
          <p:nvSpPr>
            <p:cNvPr id="8" name="Freeform 5">
              <a:extLst>
                <a:ext uri="{FF2B5EF4-FFF2-40B4-BE49-F238E27FC236}">
                  <a16:creationId xmlns:a16="http://schemas.microsoft.com/office/drawing/2014/main" id="{36BC5897-053F-D12F-EE37-127841B67C88}"/>
                </a:ext>
              </a:extLst>
            </p:cNvPr>
            <p:cNvSpPr/>
            <p:nvPr/>
          </p:nvSpPr>
          <p:spPr>
            <a:xfrm>
              <a:off x="0" y="0"/>
              <a:ext cx="33252581" cy="18615138"/>
            </a:xfrm>
            <a:custGeom>
              <a:avLst/>
              <a:gdLst/>
              <a:ahLst/>
              <a:cxnLst/>
              <a:rect l="l" t="t" r="r" b="b"/>
              <a:pathLst>
                <a:path w="33252581" h="18615138">
                  <a:moveTo>
                    <a:pt x="0" y="0"/>
                  </a:moveTo>
                  <a:lnTo>
                    <a:pt x="33252581" y="0"/>
                  </a:lnTo>
                  <a:lnTo>
                    <a:pt x="33252581" y="18615138"/>
                  </a:lnTo>
                  <a:lnTo>
                    <a:pt x="0" y="18615138"/>
                  </a:lnTo>
                  <a:close/>
                </a:path>
              </a:pathLst>
            </a:custGeom>
            <a:solidFill>
              <a:srgbClr val="F1EFE1"/>
            </a:solidFill>
          </p:spPr>
        </p:sp>
      </p:grpSp>
    </p:spTree>
    <p:extLst>
      <p:ext uri="{BB962C8B-B14F-4D97-AF65-F5344CB8AC3E}">
        <p14:creationId xmlns:p14="http://schemas.microsoft.com/office/powerpoint/2010/main" val="25048545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1EFE1"/>
        </a:solidFill>
        <a:effectLst/>
      </p:bgPr>
    </p:bg>
    <p:spTree>
      <p:nvGrpSpPr>
        <p:cNvPr id="1" name=""/>
        <p:cNvGrpSpPr/>
        <p:nvPr/>
      </p:nvGrpSpPr>
      <p:grpSpPr>
        <a:xfrm>
          <a:off x="0" y="0"/>
          <a:ext cx="0" cy="0"/>
          <a:chOff x="0" y="0"/>
          <a:chExt cx="0" cy="0"/>
        </a:xfrm>
      </p:grpSpPr>
      <p:pic>
        <p:nvPicPr>
          <p:cNvPr id="27" name="Picture 26" descr="Premium Vector | Network and connection background">
            <a:extLst>
              <a:ext uri="{FF2B5EF4-FFF2-40B4-BE49-F238E27FC236}">
                <a16:creationId xmlns:a16="http://schemas.microsoft.com/office/drawing/2014/main" id="{AC33B765-F754-5DD0-A126-D40A0D6350E2}"/>
              </a:ext>
            </a:extLst>
          </p:cNvPr>
          <p:cNvPicPr>
            <a:picLocks noChangeAspect="1"/>
          </p:cNvPicPr>
          <p:nvPr/>
        </p:nvPicPr>
        <p:blipFill rotWithShape="1">
          <a:blip r:embed="rId2"/>
          <a:srcRect l="41882" r="80" b="13325"/>
          <a:stretch/>
        </p:blipFill>
        <p:spPr>
          <a:xfrm>
            <a:off x="833975" y="1340326"/>
            <a:ext cx="6654973" cy="6600690"/>
          </a:xfrm>
          <a:prstGeom prst="rect">
            <a:avLst/>
          </a:prstGeom>
        </p:spPr>
      </p:pic>
      <p:sp>
        <p:nvSpPr>
          <p:cNvPr id="4" name="AutoShape 4"/>
          <p:cNvSpPr/>
          <p:nvPr/>
        </p:nvSpPr>
        <p:spPr>
          <a:xfrm>
            <a:off x="1684976" y="8658293"/>
            <a:ext cx="14918048" cy="0"/>
          </a:xfrm>
          <a:prstGeom prst="line">
            <a:avLst/>
          </a:prstGeom>
          <a:ln w="9525" cap="rnd">
            <a:solidFill>
              <a:srgbClr val="000000"/>
            </a:solidFill>
            <a:prstDash val="solid"/>
            <a:headEnd type="none" w="sm" len="sm"/>
            <a:tailEnd type="none" w="sm" len="sm"/>
          </a:ln>
        </p:spPr>
      </p:sp>
      <p:sp>
        <p:nvSpPr>
          <p:cNvPr id="8" name="TextBox 8"/>
          <p:cNvSpPr txBox="1"/>
          <p:nvPr/>
        </p:nvSpPr>
        <p:spPr>
          <a:xfrm>
            <a:off x="8759847" y="3795935"/>
            <a:ext cx="8342545" cy="2841804"/>
          </a:xfrm>
          <a:prstGeom prst="rect">
            <a:avLst/>
          </a:prstGeom>
        </p:spPr>
        <p:txBody>
          <a:bodyPr lIns="0" tIns="0" rIns="0" bIns="0" rtlCol="0" anchor="t">
            <a:spAutoFit/>
          </a:bodyPr>
          <a:lstStyle/>
          <a:p>
            <a:pPr>
              <a:lnSpc>
                <a:spcPts val="2800"/>
              </a:lnSpc>
            </a:pPr>
            <a:r>
              <a:rPr lang="en-US" sz="2000" dirty="0">
                <a:solidFill>
                  <a:srgbClr val="192954"/>
                </a:solidFill>
                <a:latin typeface="Aileron"/>
              </a:rPr>
              <a:t>It has been showed by many studies that ant foraging can be taken as reference for several applications. Many of these applications involve networks:</a:t>
            </a:r>
            <a:br>
              <a:rPr lang="en-US" sz="2000" dirty="0">
                <a:solidFill>
                  <a:srgbClr val="192954"/>
                </a:solidFill>
                <a:latin typeface="Aileron"/>
              </a:rPr>
            </a:br>
            <a:endParaRPr lang="en-US" sz="2000" dirty="0">
              <a:solidFill>
                <a:srgbClr val="192954"/>
              </a:solidFill>
              <a:latin typeface="Aileron"/>
            </a:endParaRPr>
          </a:p>
          <a:p>
            <a:pPr marL="342900" indent="-342900">
              <a:lnSpc>
                <a:spcPts val="2800"/>
              </a:lnSpc>
              <a:buFont typeface="Arial"/>
              <a:buChar char="•"/>
            </a:pPr>
            <a:r>
              <a:rPr lang="en-US" sz="2000" dirty="0">
                <a:solidFill>
                  <a:srgbClr val="192954"/>
                </a:solidFill>
                <a:latin typeface="Aileron"/>
              </a:rPr>
              <a:t>Optimization of TSP networks</a:t>
            </a:r>
          </a:p>
          <a:p>
            <a:pPr marL="342900" indent="-342900">
              <a:lnSpc>
                <a:spcPts val="2800"/>
              </a:lnSpc>
              <a:buFont typeface="Arial"/>
              <a:buChar char="•"/>
            </a:pPr>
            <a:r>
              <a:rPr lang="en-US" sz="2000" dirty="0">
                <a:solidFill>
                  <a:srgbClr val="192954"/>
                </a:solidFill>
                <a:latin typeface="Aileron"/>
              </a:rPr>
              <a:t>Routing in internet networks</a:t>
            </a:r>
          </a:p>
          <a:p>
            <a:pPr marL="342900" indent="-342900">
              <a:lnSpc>
                <a:spcPts val="2800"/>
              </a:lnSpc>
              <a:buFont typeface="Arial"/>
              <a:buChar char="•"/>
            </a:pPr>
            <a:r>
              <a:rPr lang="en-US" sz="2000" dirty="0">
                <a:solidFill>
                  <a:srgbClr val="192954"/>
                </a:solidFill>
                <a:latin typeface="Aileron"/>
              </a:rPr>
              <a:t>Pervasive computing services</a:t>
            </a:r>
          </a:p>
          <a:p>
            <a:pPr marL="342900" indent="-342900">
              <a:lnSpc>
                <a:spcPts val="2800"/>
              </a:lnSpc>
              <a:buFont typeface="Arial"/>
              <a:buChar char="•"/>
            </a:pPr>
            <a:r>
              <a:rPr lang="en-US" sz="2000" dirty="0">
                <a:solidFill>
                  <a:srgbClr val="192954"/>
                </a:solidFill>
                <a:latin typeface="Aileron"/>
              </a:rPr>
              <a:t>P2P service search</a:t>
            </a:r>
          </a:p>
        </p:txBody>
      </p:sp>
      <p:sp>
        <p:nvSpPr>
          <p:cNvPr id="9" name="TextBox 9"/>
          <p:cNvSpPr txBox="1"/>
          <p:nvPr/>
        </p:nvSpPr>
        <p:spPr>
          <a:xfrm>
            <a:off x="8759847" y="2522513"/>
            <a:ext cx="8342545" cy="878205"/>
          </a:xfrm>
          <a:prstGeom prst="rect">
            <a:avLst/>
          </a:prstGeom>
        </p:spPr>
        <p:txBody>
          <a:bodyPr lIns="0" tIns="0" rIns="0" bIns="0" rtlCol="0" anchor="t">
            <a:spAutoFit/>
          </a:bodyPr>
          <a:lstStyle/>
          <a:p>
            <a:pPr>
              <a:lnSpc>
                <a:spcPts val="5880"/>
              </a:lnSpc>
            </a:pPr>
            <a:r>
              <a:rPr lang="en-US" sz="5600">
                <a:solidFill>
                  <a:srgbClr val="192954"/>
                </a:solidFill>
                <a:latin typeface="Kollektif Bold"/>
              </a:rPr>
              <a:t>Applications</a:t>
            </a:r>
          </a:p>
        </p:txBody>
      </p:sp>
      <p:sp>
        <p:nvSpPr>
          <p:cNvPr id="10" name="TextBox 10"/>
          <p:cNvSpPr txBox="1"/>
          <p:nvPr/>
        </p:nvSpPr>
        <p:spPr>
          <a:xfrm>
            <a:off x="1684976" y="8896063"/>
            <a:ext cx="2076341" cy="306705"/>
          </a:xfrm>
          <a:prstGeom prst="rect">
            <a:avLst/>
          </a:prstGeom>
        </p:spPr>
        <p:txBody>
          <a:bodyPr lIns="0" tIns="0" rIns="0" bIns="0" rtlCol="0" anchor="t">
            <a:spAutoFit/>
          </a:bodyPr>
          <a:lstStyle/>
          <a:p>
            <a:pPr marL="0" lvl="0" indent="0" algn="l">
              <a:lnSpc>
                <a:spcPts val="2520"/>
              </a:lnSpc>
              <a:spcBef>
                <a:spcPct val="0"/>
              </a:spcBef>
            </a:pPr>
            <a:r>
              <a:rPr lang="en-US" sz="1800" spc="36">
                <a:solidFill>
                  <a:srgbClr val="192954"/>
                </a:solidFill>
                <a:latin typeface="Aileron"/>
              </a:rPr>
              <a:t>DAI project</a:t>
            </a:r>
          </a:p>
        </p:txBody>
      </p:sp>
      <p:sp>
        <p:nvSpPr>
          <p:cNvPr id="11" name="TextBox 11"/>
          <p:cNvSpPr txBox="1"/>
          <p:nvPr/>
        </p:nvSpPr>
        <p:spPr>
          <a:xfrm>
            <a:off x="4131392" y="8896063"/>
            <a:ext cx="1824120" cy="276999"/>
          </a:xfrm>
          <a:prstGeom prst="rect">
            <a:avLst/>
          </a:prstGeom>
        </p:spPr>
        <p:txBody>
          <a:bodyPr lIns="0" tIns="0" rIns="0" bIns="0" rtlCol="0" anchor="t">
            <a:spAutoFit/>
          </a:bodyPr>
          <a:lstStyle/>
          <a:p>
            <a:r>
              <a:rPr lang="en-US" spc="36" dirty="0">
                <a:solidFill>
                  <a:srgbClr val="192954"/>
                </a:solidFill>
                <a:ea typeface="+mn-lt"/>
                <a:cs typeface="+mn-lt"/>
              </a:rPr>
              <a:t>29</a:t>
            </a:r>
            <a:r>
              <a:rPr lang="en-US" spc="36" baseline="30000" dirty="0">
                <a:solidFill>
                  <a:srgbClr val="192954"/>
                </a:solidFill>
                <a:ea typeface="+mn-lt"/>
                <a:cs typeface="+mn-lt"/>
              </a:rPr>
              <a:t>th</a:t>
            </a:r>
            <a:r>
              <a:rPr lang="en-US" spc="36" dirty="0">
                <a:solidFill>
                  <a:srgbClr val="192954"/>
                </a:solidFill>
                <a:ea typeface="+mn-lt"/>
                <a:cs typeface="+mn-lt"/>
              </a:rPr>
              <a:t> January 2024</a:t>
            </a:r>
          </a:p>
        </p:txBody>
      </p:sp>
      <p:sp>
        <p:nvSpPr>
          <p:cNvPr id="12" name="TextBox 12"/>
          <p:cNvSpPr txBox="1"/>
          <p:nvPr/>
        </p:nvSpPr>
        <p:spPr>
          <a:xfrm>
            <a:off x="14778904" y="8886538"/>
            <a:ext cx="1824120" cy="328295"/>
          </a:xfrm>
          <a:prstGeom prst="rect">
            <a:avLst/>
          </a:prstGeom>
        </p:spPr>
        <p:txBody>
          <a:bodyPr lIns="0" tIns="0" rIns="0" bIns="0" rtlCol="0" anchor="t">
            <a:spAutoFit/>
          </a:bodyPr>
          <a:lstStyle/>
          <a:p>
            <a:pPr marL="0" lvl="0" indent="0" algn="r">
              <a:lnSpc>
                <a:spcPts val="2800"/>
              </a:lnSpc>
              <a:spcBef>
                <a:spcPct val="0"/>
              </a:spcBef>
            </a:pPr>
            <a:r>
              <a:rPr lang="en-US" sz="2000" b="1" spc="40" dirty="0">
                <a:solidFill>
                  <a:srgbClr val="192954"/>
                </a:solidFill>
                <a:latin typeface="Aileron Ultra-Bold"/>
              </a:rPr>
              <a:t>05</a:t>
            </a:r>
          </a:p>
        </p:txBody>
      </p:sp>
      <p:pic>
        <p:nvPicPr>
          <p:cNvPr id="14" name="Picture 13" descr="A group of ants on a black background&#10;&#10;Description automatically generated">
            <a:extLst>
              <a:ext uri="{FF2B5EF4-FFF2-40B4-BE49-F238E27FC236}">
                <a16:creationId xmlns:a16="http://schemas.microsoft.com/office/drawing/2014/main" id="{0CC412D0-E705-6E9C-CAE4-07AA8C0DA735}"/>
              </a:ext>
            </a:extLst>
          </p:cNvPr>
          <p:cNvPicPr>
            <a:picLocks noChangeAspect="1"/>
          </p:cNvPicPr>
          <p:nvPr/>
        </p:nvPicPr>
        <p:blipFill>
          <a:blip r:embed="rId3"/>
          <a:stretch>
            <a:fillRect/>
          </a:stretch>
        </p:blipFill>
        <p:spPr>
          <a:xfrm rot="18480000">
            <a:off x="2180741" y="1444713"/>
            <a:ext cx="6656832" cy="4035552"/>
          </a:xfrm>
          <a:prstGeom prst="rect">
            <a:avLst/>
          </a:prstGeom>
        </p:spPr>
      </p:pic>
      <p:sp>
        <p:nvSpPr>
          <p:cNvPr id="13" name="Freeform 2">
            <a:extLst>
              <a:ext uri="{FF2B5EF4-FFF2-40B4-BE49-F238E27FC236}">
                <a16:creationId xmlns:a16="http://schemas.microsoft.com/office/drawing/2014/main" id="{9F6F12B8-F41A-4A98-8758-84EE0775FF6C}"/>
              </a:ext>
            </a:extLst>
          </p:cNvPr>
          <p:cNvSpPr/>
          <p:nvPr/>
        </p:nvSpPr>
        <p:spPr>
          <a:xfrm rot="5400000">
            <a:off x="5184648" y="5666276"/>
            <a:ext cx="2353012" cy="2261572"/>
          </a:xfrm>
          <a:custGeom>
            <a:avLst/>
            <a:gdLst/>
            <a:ahLst/>
            <a:cxnLst/>
            <a:rect l="l" t="t" r="r" b="b"/>
            <a:pathLst>
              <a:path w="3221692" h="3221692">
                <a:moveTo>
                  <a:pt x="0" y="0"/>
                </a:moveTo>
                <a:lnTo>
                  <a:pt x="3221692" y="0"/>
                </a:lnTo>
                <a:lnTo>
                  <a:pt x="3221692" y="3221692"/>
                </a:lnTo>
                <a:lnTo>
                  <a:pt x="0" y="3221692"/>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6" name="Freeform 2">
            <a:extLst>
              <a:ext uri="{FF2B5EF4-FFF2-40B4-BE49-F238E27FC236}">
                <a16:creationId xmlns:a16="http://schemas.microsoft.com/office/drawing/2014/main" id="{FD5AFB39-AAC6-A274-F0BD-EF2AA48AEC67}"/>
              </a:ext>
            </a:extLst>
          </p:cNvPr>
          <p:cNvSpPr/>
          <p:nvPr/>
        </p:nvSpPr>
        <p:spPr>
          <a:xfrm rot="-5400000">
            <a:off x="685432" y="1449811"/>
            <a:ext cx="2748140" cy="2528684"/>
          </a:xfrm>
          <a:custGeom>
            <a:avLst/>
            <a:gdLst/>
            <a:ahLst/>
            <a:cxnLst/>
            <a:rect l="l" t="t" r="r" b="b"/>
            <a:pathLst>
              <a:path w="3799700" h="3799700">
                <a:moveTo>
                  <a:pt x="0" y="0"/>
                </a:moveTo>
                <a:lnTo>
                  <a:pt x="3799700" y="0"/>
                </a:lnTo>
                <a:lnTo>
                  <a:pt x="3799700" y="3799700"/>
                </a:lnTo>
                <a:lnTo>
                  <a:pt x="0" y="3799700"/>
                </a:lnTo>
                <a:lnTo>
                  <a:pt x="0" y="0"/>
                </a:lnTo>
                <a:close/>
              </a:path>
            </a:pathLst>
          </a:custGeom>
          <a:blipFill>
            <a:blip r:embed="rId6">
              <a:extLst>
                <a:ext uri="{96DAC541-7B7A-43D3-8B79-37D633B846F1}">
                  <asvg:svgBlip xmlns:asvg="http://schemas.microsoft.com/office/drawing/2016/SVG/main" r:embed="rId7"/>
                </a:ext>
              </a:extLst>
            </a:blip>
            <a:stretch>
              <a:fillRect/>
            </a:stretch>
          </a:blipFill>
        </p:spPr>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192954"/>
        </a:solidFill>
        <a:effectLst/>
      </p:bgPr>
    </p:bg>
    <p:spTree>
      <p:nvGrpSpPr>
        <p:cNvPr id="1" name=""/>
        <p:cNvGrpSpPr/>
        <p:nvPr/>
      </p:nvGrpSpPr>
      <p:grpSpPr>
        <a:xfrm>
          <a:off x="0" y="0"/>
          <a:ext cx="0" cy="0"/>
          <a:chOff x="0" y="0"/>
          <a:chExt cx="0" cy="0"/>
        </a:xfrm>
      </p:grpSpPr>
      <p:sp>
        <p:nvSpPr>
          <p:cNvPr id="2" name="TextBox 2"/>
          <p:cNvSpPr txBox="1"/>
          <p:nvPr/>
        </p:nvSpPr>
        <p:spPr>
          <a:xfrm>
            <a:off x="9348068" y="1023366"/>
            <a:ext cx="6744759" cy="1199624"/>
          </a:xfrm>
          <a:prstGeom prst="rect">
            <a:avLst/>
          </a:prstGeom>
        </p:spPr>
        <p:txBody>
          <a:bodyPr wrap="square" lIns="0" tIns="0" rIns="0" bIns="0" rtlCol="0" anchor="t">
            <a:spAutoFit/>
          </a:bodyPr>
          <a:lstStyle/>
          <a:p>
            <a:pPr>
              <a:lnSpc>
                <a:spcPts val="10079"/>
              </a:lnSpc>
              <a:spcBef>
                <a:spcPct val="0"/>
              </a:spcBef>
            </a:pPr>
            <a:r>
              <a:rPr lang="en-US" sz="7150" dirty="0" err="1">
                <a:solidFill>
                  <a:srgbClr val="F1EFE1"/>
                </a:solidFill>
                <a:latin typeface="Kollektif Bold"/>
              </a:rPr>
              <a:t>AntNet</a:t>
            </a:r>
            <a:r>
              <a:rPr lang="en-US" sz="7150" dirty="0">
                <a:solidFill>
                  <a:srgbClr val="F1EFE1"/>
                </a:solidFill>
                <a:latin typeface="Kollektif Bold"/>
              </a:rPr>
              <a:t> Project</a:t>
            </a:r>
          </a:p>
        </p:txBody>
      </p:sp>
      <p:sp>
        <p:nvSpPr>
          <p:cNvPr id="7" name="TextBox 8">
            <a:extLst>
              <a:ext uri="{FF2B5EF4-FFF2-40B4-BE49-F238E27FC236}">
                <a16:creationId xmlns:a16="http://schemas.microsoft.com/office/drawing/2014/main" id="{8E1F6BC8-9476-C2C3-3520-5816B5AE33F6}"/>
              </a:ext>
            </a:extLst>
          </p:cNvPr>
          <p:cNvSpPr txBox="1"/>
          <p:nvPr/>
        </p:nvSpPr>
        <p:spPr>
          <a:xfrm>
            <a:off x="8759847" y="3795935"/>
            <a:ext cx="8342545" cy="2489592"/>
          </a:xfrm>
          <a:prstGeom prst="rect">
            <a:avLst/>
          </a:prstGeom>
        </p:spPr>
        <p:txBody>
          <a:bodyPr lIns="0" tIns="0" rIns="0" bIns="0" rtlCol="0" anchor="t">
            <a:spAutoFit/>
          </a:bodyPr>
          <a:lstStyle/>
          <a:p>
            <a:pPr>
              <a:lnSpc>
                <a:spcPts val="2800"/>
              </a:lnSpc>
            </a:pPr>
            <a:r>
              <a:rPr lang="en-US" sz="2000" dirty="0">
                <a:solidFill>
                  <a:schemeClr val="bg1"/>
                </a:solidFill>
                <a:latin typeface="Aileron"/>
              </a:rPr>
              <a:t>This project is a </a:t>
            </a:r>
            <a:r>
              <a:rPr lang="en-US" sz="2000" dirty="0" err="1">
                <a:solidFill>
                  <a:schemeClr val="bg1"/>
                </a:solidFill>
                <a:latin typeface="Aileron"/>
              </a:rPr>
              <a:t>NetLogo</a:t>
            </a:r>
            <a:r>
              <a:rPr lang="en-US" sz="2000" dirty="0">
                <a:solidFill>
                  <a:schemeClr val="bg1"/>
                </a:solidFill>
                <a:latin typeface="Aileron"/>
              </a:rPr>
              <a:t> simulation of a distributed algorithm for routing in dynamic networks, inspired by and foraging process.</a:t>
            </a:r>
          </a:p>
          <a:p>
            <a:pPr>
              <a:lnSpc>
                <a:spcPts val="2800"/>
              </a:lnSpc>
            </a:pPr>
            <a:r>
              <a:rPr lang="en-US" sz="2000" dirty="0">
                <a:solidFill>
                  <a:schemeClr val="bg1"/>
                </a:solidFill>
                <a:latin typeface="Aileron"/>
              </a:rPr>
              <a:t>It relies over the study "</a:t>
            </a:r>
            <a:r>
              <a:rPr lang="en-US" sz="2000" dirty="0" err="1">
                <a:solidFill>
                  <a:schemeClr val="bg1"/>
                </a:solidFill>
                <a:ea typeface="+mn-lt"/>
                <a:cs typeface="+mn-lt"/>
              </a:rPr>
              <a:t>AntHocNet</a:t>
            </a:r>
            <a:r>
              <a:rPr lang="en-US" sz="2000" dirty="0">
                <a:solidFill>
                  <a:schemeClr val="bg1"/>
                </a:solidFill>
                <a:latin typeface="Aileron"/>
              </a:rPr>
              <a:t>" by Gambardella, Caro et al, 2005.</a:t>
            </a:r>
          </a:p>
          <a:p>
            <a:pPr>
              <a:lnSpc>
                <a:spcPts val="2800"/>
              </a:lnSpc>
            </a:pPr>
            <a:endParaRPr lang="en-US" sz="2000" dirty="0">
              <a:solidFill>
                <a:schemeClr val="bg1"/>
              </a:solidFill>
              <a:latin typeface="Aileron"/>
            </a:endParaRPr>
          </a:p>
          <a:p>
            <a:pPr>
              <a:lnSpc>
                <a:spcPts val="2800"/>
              </a:lnSpc>
            </a:pPr>
            <a:r>
              <a:rPr lang="en-US" sz="2000" dirty="0">
                <a:solidFill>
                  <a:schemeClr val="bg1"/>
                </a:solidFill>
                <a:latin typeface="Aileron"/>
              </a:rPr>
              <a:t>The algorithm combines reactive path setup with proactive path probing, maintenance and improvement. Paths are learned by guided Monte Carlo sampling using </a:t>
            </a:r>
            <a:r>
              <a:rPr lang="en-US" sz="2000" b="1" dirty="0">
                <a:solidFill>
                  <a:schemeClr val="bg1"/>
                </a:solidFill>
                <a:latin typeface="Aileron"/>
              </a:rPr>
              <a:t>ant-like agents communicating in a </a:t>
            </a:r>
            <a:r>
              <a:rPr lang="en-US" sz="2000" b="1" dirty="0" err="1">
                <a:solidFill>
                  <a:schemeClr val="bg1"/>
                </a:solidFill>
                <a:latin typeface="Aileron"/>
              </a:rPr>
              <a:t>stigmergic</a:t>
            </a:r>
            <a:r>
              <a:rPr lang="en-US" sz="2000" b="1" dirty="0">
                <a:solidFill>
                  <a:schemeClr val="bg1"/>
                </a:solidFill>
                <a:latin typeface="Aileron"/>
              </a:rPr>
              <a:t> way</a:t>
            </a:r>
            <a:r>
              <a:rPr lang="en-US" sz="2000" dirty="0">
                <a:solidFill>
                  <a:schemeClr val="bg1"/>
                </a:solidFill>
                <a:latin typeface="Aileron"/>
              </a:rPr>
              <a:t>. </a:t>
            </a:r>
          </a:p>
        </p:txBody>
      </p:sp>
      <p:pic>
        <p:nvPicPr>
          <p:cNvPr id="5" name="Picture 4">
            <a:extLst>
              <a:ext uri="{FF2B5EF4-FFF2-40B4-BE49-F238E27FC236}">
                <a16:creationId xmlns:a16="http://schemas.microsoft.com/office/drawing/2014/main" id="{E5D82A7B-5945-224D-5773-F0336149EDBF}"/>
              </a:ext>
            </a:extLst>
          </p:cNvPr>
          <p:cNvPicPr>
            <a:picLocks noChangeAspect="1"/>
          </p:cNvPicPr>
          <p:nvPr/>
        </p:nvPicPr>
        <p:blipFill>
          <a:blip r:embed="rId2"/>
          <a:stretch>
            <a:fillRect/>
          </a:stretch>
        </p:blipFill>
        <p:spPr>
          <a:xfrm>
            <a:off x="378872" y="1590675"/>
            <a:ext cx="7890956" cy="6981825"/>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99B951"/>
        </a:solidFill>
        <a:effectLst/>
      </p:bgPr>
    </p:bg>
    <p:spTree>
      <p:nvGrpSpPr>
        <p:cNvPr id="1" name=""/>
        <p:cNvGrpSpPr/>
        <p:nvPr/>
      </p:nvGrpSpPr>
      <p:grpSpPr>
        <a:xfrm>
          <a:off x="0" y="0"/>
          <a:ext cx="0" cy="0"/>
          <a:chOff x="0" y="0"/>
          <a:chExt cx="0" cy="0"/>
        </a:xfrm>
      </p:grpSpPr>
      <p:sp>
        <p:nvSpPr>
          <p:cNvPr id="2" name="AutoShape 2"/>
          <p:cNvSpPr/>
          <p:nvPr/>
        </p:nvSpPr>
        <p:spPr>
          <a:xfrm>
            <a:off x="1684976" y="8399499"/>
            <a:ext cx="14918048" cy="0"/>
          </a:xfrm>
          <a:prstGeom prst="line">
            <a:avLst/>
          </a:prstGeom>
          <a:ln w="9525" cap="rnd">
            <a:solidFill>
              <a:srgbClr val="000000"/>
            </a:solidFill>
            <a:prstDash val="solid"/>
            <a:headEnd type="none" w="sm" len="sm"/>
            <a:tailEnd type="none" w="sm" len="sm"/>
          </a:ln>
        </p:spPr>
      </p:sp>
      <p:grpSp>
        <p:nvGrpSpPr>
          <p:cNvPr id="3" name="Group 3"/>
          <p:cNvGrpSpPr/>
          <p:nvPr/>
        </p:nvGrpSpPr>
        <p:grpSpPr>
          <a:xfrm>
            <a:off x="2177698" y="1759682"/>
            <a:ext cx="5312635" cy="6006507"/>
            <a:chOff x="0" y="0"/>
            <a:chExt cx="3130550" cy="3539424"/>
          </a:xfrm>
        </p:grpSpPr>
        <p:sp>
          <p:nvSpPr>
            <p:cNvPr id="4" name="Freeform 4"/>
            <p:cNvSpPr/>
            <p:nvPr/>
          </p:nvSpPr>
          <p:spPr>
            <a:xfrm>
              <a:off x="0" y="0"/>
              <a:ext cx="3130550" cy="3539425"/>
            </a:xfrm>
            <a:custGeom>
              <a:avLst/>
              <a:gdLst/>
              <a:ahLst/>
              <a:cxnLst/>
              <a:rect l="l" t="t" r="r" b="b"/>
              <a:pathLst>
                <a:path w="3130550" h="3539425">
                  <a:moveTo>
                    <a:pt x="0" y="1123950"/>
                  </a:moveTo>
                  <a:lnTo>
                    <a:pt x="0" y="3539425"/>
                  </a:lnTo>
                  <a:lnTo>
                    <a:pt x="3130550" y="3539425"/>
                  </a:lnTo>
                  <a:lnTo>
                    <a:pt x="3130550" y="0"/>
                  </a:lnTo>
                  <a:close/>
                </a:path>
              </a:pathLst>
            </a:custGeom>
            <a:solidFill>
              <a:srgbClr val="192954"/>
            </a:solidFill>
          </p:spPr>
        </p:sp>
      </p:grpSp>
      <p:sp>
        <p:nvSpPr>
          <p:cNvPr id="6" name="TextBox 6"/>
          <p:cNvSpPr txBox="1"/>
          <p:nvPr/>
        </p:nvSpPr>
        <p:spPr>
          <a:xfrm>
            <a:off x="8420198" y="3485128"/>
            <a:ext cx="7636681" cy="3200876"/>
          </a:xfrm>
          <a:prstGeom prst="rect">
            <a:avLst/>
          </a:prstGeom>
        </p:spPr>
        <p:txBody>
          <a:bodyPr lIns="0" tIns="0" rIns="0" bIns="0" rtlCol="0" anchor="t">
            <a:spAutoFit/>
          </a:bodyPr>
          <a:lstStyle/>
          <a:p>
            <a:pPr>
              <a:lnSpc>
                <a:spcPts val="2800"/>
              </a:lnSpc>
            </a:pPr>
            <a:r>
              <a:rPr lang="en-US" sz="2000" dirty="0">
                <a:solidFill>
                  <a:srgbClr val="192954"/>
                </a:solidFill>
                <a:latin typeface="Aileron"/>
              </a:rPr>
              <a:t>The problem to be solved is how to make available a routing service in a dynamic network, where each node can:</a:t>
            </a:r>
            <a:br>
              <a:rPr lang="en-US" sz="2000" dirty="0">
                <a:solidFill>
                  <a:srgbClr val="192954"/>
                </a:solidFill>
                <a:latin typeface="Aileron"/>
              </a:rPr>
            </a:br>
            <a:endParaRPr lang="en-US" sz="2000" dirty="0">
              <a:solidFill>
                <a:srgbClr val="192954"/>
              </a:solidFill>
              <a:latin typeface="Aileron"/>
            </a:endParaRPr>
          </a:p>
          <a:p>
            <a:pPr marL="342900" indent="-342900">
              <a:lnSpc>
                <a:spcPts val="2800"/>
              </a:lnSpc>
              <a:buFont typeface="Arial"/>
              <a:buChar char="•"/>
            </a:pPr>
            <a:r>
              <a:rPr lang="en-US" sz="2000" dirty="0">
                <a:solidFill>
                  <a:srgbClr val="192954"/>
                </a:solidFill>
                <a:latin typeface="Aileron"/>
              </a:rPr>
              <a:t>Show up or disappear in any moment and in any place inside the network</a:t>
            </a:r>
          </a:p>
          <a:p>
            <a:pPr marL="342900" indent="-342900">
              <a:lnSpc>
                <a:spcPts val="2800"/>
              </a:lnSpc>
              <a:buFont typeface="Arial"/>
              <a:buChar char="•"/>
            </a:pPr>
            <a:r>
              <a:rPr lang="en-US" sz="2000" dirty="0">
                <a:solidFill>
                  <a:srgbClr val="192954"/>
                </a:solidFill>
                <a:latin typeface="Aileron"/>
              </a:rPr>
              <a:t>Move inside the network, leading to structure changes</a:t>
            </a:r>
          </a:p>
          <a:p>
            <a:pPr marL="342900" indent="-342900">
              <a:lnSpc>
                <a:spcPts val="2800"/>
              </a:lnSpc>
              <a:buFont typeface="Arial"/>
              <a:buChar char="•"/>
            </a:pPr>
            <a:endParaRPr lang="en-US" sz="2000" dirty="0">
              <a:solidFill>
                <a:srgbClr val="192954"/>
              </a:solidFill>
              <a:latin typeface="Aileron"/>
            </a:endParaRPr>
          </a:p>
          <a:p>
            <a:pPr>
              <a:lnSpc>
                <a:spcPts val="2800"/>
              </a:lnSpc>
            </a:pPr>
            <a:r>
              <a:rPr lang="en-US" sz="2000" dirty="0">
                <a:solidFill>
                  <a:srgbClr val="192954"/>
                </a:solidFill>
                <a:latin typeface="Aileron"/>
              </a:rPr>
              <a:t>How can node A establish a communication towards node B in such an environment?</a:t>
            </a:r>
          </a:p>
        </p:txBody>
      </p:sp>
      <p:sp>
        <p:nvSpPr>
          <p:cNvPr id="7" name="TextBox 7"/>
          <p:cNvSpPr txBox="1"/>
          <p:nvPr/>
        </p:nvSpPr>
        <p:spPr>
          <a:xfrm>
            <a:off x="8420198" y="1731107"/>
            <a:ext cx="7036912" cy="756617"/>
          </a:xfrm>
          <a:prstGeom prst="rect">
            <a:avLst/>
          </a:prstGeom>
        </p:spPr>
        <p:txBody>
          <a:bodyPr lIns="0" tIns="0" rIns="0" bIns="0" rtlCol="0" anchor="t">
            <a:spAutoFit/>
          </a:bodyPr>
          <a:lstStyle/>
          <a:p>
            <a:pPr>
              <a:lnSpc>
                <a:spcPts val="5880"/>
              </a:lnSpc>
            </a:pPr>
            <a:r>
              <a:rPr lang="en-US" sz="5600" b="1" dirty="0">
                <a:solidFill>
                  <a:srgbClr val="192954"/>
                </a:solidFill>
                <a:latin typeface="Kollektif Bold"/>
              </a:rPr>
              <a:t>The problem</a:t>
            </a:r>
          </a:p>
        </p:txBody>
      </p:sp>
      <p:sp>
        <p:nvSpPr>
          <p:cNvPr id="8" name="TextBox 8"/>
          <p:cNvSpPr txBox="1"/>
          <p:nvPr/>
        </p:nvSpPr>
        <p:spPr>
          <a:xfrm>
            <a:off x="1684976" y="8637270"/>
            <a:ext cx="2076341" cy="306705"/>
          </a:xfrm>
          <a:prstGeom prst="rect">
            <a:avLst/>
          </a:prstGeom>
        </p:spPr>
        <p:txBody>
          <a:bodyPr lIns="0" tIns="0" rIns="0" bIns="0" rtlCol="0" anchor="t">
            <a:spAutoFit/>
          </a:bodyPr>
          <a:lstStyle/>
          <a:p>
            <a:pPr marL="0" lvl="0" indent="0" algn="l">
              <a:lnSpc>
                <a:spcPts val="2520"/>
              </a:lnSpc>
              <a:spcBef>
                <a:spcPct val="0"/>
              </a:spcBef>
            </a:pPr>
            <a:r>
              <a:rPr lang="en-US" sz="1800" spc="36" dirty="0">
                <a:solidFill>
                  <a:srgbClr val="192954"/>
                </a:solidFill>
                <a:latin typeface="Aileron"/>
              </a:rPr>
              <a:t>DAI project</a:t>
            </a:r>
          </a:p>
        </p:txBody>
      </p:sp>
      <p:sp>
        <p:nvSpPr>
          <p:cNvPr id="9" name="TextBox 9"/>
          <p:cNvSpPr txBox="1"/>
          <p:nvPr/>
        </p:nvSpPr>
        <p:spPr>
          <a:xfrm>
            <a:off x="4131392" y="8637270"/>
            <a:ext cx="1824120" cy="276999"/>
          </a:xfrm>
          <a:prstGeom prst="rect">
            <a:avLst/>
          </a:prstGeom>
        </p:spPr>
        <p:txBody>
          <a:bodyPr lIns="0" tIns="0" rIns="0" bIns="0" rtlCol="0" anchor="t">
            <a:spAutoFit/>
          </a:bodyPr>
          <a:lstStyle/>
          <a:p>
            <a:r>
              <a:rPr lang="en-US" spc="36" dirty="0">
                <a:solidFill>
                  <a:srgbClr val="192954"/>
                </a:solidFill>
                <a:ea typeface="+mn-lt"/>
                <a:cs typeface="+mn-lt"/>
              </a:rPr>
              <a:t>29</a:t>
            </a:r>
            <a:r>
              <a:rPr lang="en-US" spc="36" baseline="30000" dirty="0">
                <a:solidFill>
                  <a:srgbClr val="192954"/>
                </a:solidFill>
                <a:ea typeface="+mn-lt"/>
                <a:cs typeface="+mn-lt"/>
              </a:rPr>
              <a:t>th</a:t>
            </a:r>
            <a:r>
              <a:rPr lang="en-US" spc="36" dirty="0">
                <a:solidFill>
                  <a:srgbClr val="192954"/>
                </a:solidFill>
                <a:ea typeface="+mn-lt"/>
                <a:cs typeface="+mn-lt"/>
              </a:rPr>
              <a:t> January 2024</a:t>
            </a:r>
          </a:p>
        </p:txBody>
      </p:sp>
      <p:sp>
        <p:nvSpPr>
          <p:cNvPr id="10" name="TextBox 10"/>
          <p:cNvSpPr txBox="1"/>
          <p:nvPr/>
        </p:nvSpPr>
        <p:spPr>
          <a:xfrm>
            <a:off x="14778904" y="8627745"/>
            <a:ext cx="1824120" cy="328295"/>
          </a:xfrm>
          <a:prstGeom prst="rect">
            <a:avLst/>
          </a:prstGeom>
        </p:spPr>
        <p:txBody>
          <a:bodyPr lIns="0" tIns="0" rIns="0" bIns="0" rtlCol="0" anchor="t">
            <a:spAutoFit/>
          </a:bodyPr>
          <a:lstStyle/>
          <a:p>
            <a:pPr marL="0" lvl="0" indent="0" algn="r">
              <a:lnSpc>
                <a:spcPts val="2800"/>
              </a:lnSpc>
              <a:spcBef>
                <a:spcPct val="0"/>
              </a:spcBef>
            </a:pPr>
            <a:r>
              <a:rPr lang="en-US" sz="2000" b="1" spc="40" dirty="0">
                <a:solidFill>
                  <a:srgbClr val="192954"/>
                </a:solidFill>
                <a:latin typeface="Aileron Ultra-Bold"/>
              </a:rPr>
              <a:t>07</a:t>
            </a:r>
          </a:p>
        </p:txBody>
      </p:sp>
      <p:pic>
        <p:nvPicPr>
          <p:cNvPr id="12" name="Picture 11">
            <a:extLst>
              <a:ext uri="{FF2B5EF4-FFF2-40B4-BE49-F238E27FC236}">
                <a16:creationId xmlns:a16="http://schemas.microsoft.com/office/drawing/2014/main" id="{637152B4-ABAB-5A19-2951-2D0CB27B412E}"/>
              </a:ext>
            </a:extLst>
          </p:cNvPr>
          <p:cNvPicPr>
            <a:picLocks noChangeAspect="1"/>
          </p:cNvPicPr>
          <p:nvPr/>
        </p:nvPicPr>
        <p:blipFill>
          <a:blip r:embed="rId2"/>
          <a:stretch>
            <a:fillRect/>
          </a:stretch>
        </p:blipFill>
        <p:spPr>
          <a:xfrm>
            <a:off x="1321308" y="1591056"/>
            <a:ext cx="6172200" cy="617220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99B951"/>
        </a:solidFill>
        <a:effectLst/>
      </p:bgPr>
    </p:bg>
    <p:spTree>
      <p:nvGrpSpPr>
        <p:cNvPr id="1" name="">
          <a:extLst>
            <a:ext uri="{FF2B5EF4-FFF2-40B4-BE49-F238E27FC236}">
              <a16:creationId xmlns:a16="http://schemas.microsoft.com/office/drawing/2014/main" id="{879E8DB4-9D5D-14A2-C5E0-584D0BE7B6E6}"/>
            </a:ext>
          </a:extLst>
        </p:cNvPr>
        <p:cNvGrpSpPr/>
        <p:nvPr/>
      </p:nvGrpSpPr>
      <p:grpSpPr>
        <a:xfrm>
          <a:off x="0" y="0"/>
          <a:ext cx="0" cy="0"/>
          <a:chOff x="0" y="0"/>
          <a:chExt cx="0" cy="0"/>
        </a:xfrm>
      </p:grpSpPr>
      <p:sp>
        <p:nvSpPr>
          <p:cNvPr id="2" name="AutoShape 2">
            <a:extLst>
              <a:ext uri="{FF2B5EF4-FFF2-40B4-BE49-F238E27FC236}">
                <a16:creationId xmlns:a16="http://schemas.microsoft.com/office/drawing/2014/main" id="{1E0A1883-46C6-84DF-E10D-AB3FEBB748DD}"/>
              </a:ext>
            </a:extLst>
          </p:cNvPr>
          <p:cNvSpPr/>
          <p:nvPr/>
        </p:nvSpPr>
        <p:spPr>
          <a:xfrm>
            <a:off x="1684976" y="8399499"/>
            <a:ext cx="14918048" cy="0"/>
          </a:xfrm>
          <a:prstGeom prst="line">
            <a:avLst/>
          </a:prstGeom>
          <a:ln w="9525" cap="rnd">
            <a:solidFill>
              <a:srgbClr val="000000"/>
            </a:solidFill>
            <a:prstDash val="solid"/>
            <a:headEnd type="none" w="sm" len="sm"/>
            <a:tailEnd type="none" w="sm" len="sm"/>
          </a:ln>
        </p:spPr>
      </p:sp>
      <p:sp>
        <p:nvSpPr>
          <p:cNvPr id="6" name="TextBox 6">
            <a:extLst>
              <a:ext uri="{FF2B5EF4-FFF2-40B4-BE49-F238E27FC236}">
                <a16:creationId xmlns:a16="http://schemas.microsoft.com/office/drawing/2014/main" id="{A00E60F8-03A4-77E8-1CE1-CF7E5EB63D1C}"/>
              </a:ext>
            </a:extLst>
          </p:cNvPr>
          <p:cNvSpPr txBox="1"/>
          <p:nvPr/>
        </p:nvSpPr>
        <p:spPr>
          <a:xfrm>
            <a:off x="5439254" y="1729480"/>
            <a:ext cx="11376577" cy="4637167"/>
          </a:xfrm>
          <a:prstGeom prst="rect">
            <a:avLst/>
          </a:prstGeom>
        </p:spPr>
        <p:txBody>
          <a:bodyPr wrap="square" lIns="0" tIns="0" rIns="0" bIns="0" rtlCol="0" anchor="t">
            <a:spAutoFit/>
          </a:bodyPr>
          <a:lstStyle/>
          <a:p>
            <a:pPr marL="342900" indent="-342900">
              <a:lnSpc>
                <a:spcPts val="2800"/>
              </a:lnSpc>
              <a:buFont typeface="Arial"/>
              <a:buChar char="•"/>
            </a:pPr>
            <a:r>
              <a:rPr lang="en-US" sz="2000" dirty="0">
                <a:solidFill>
                  <a:srgbClr val="192954"/>
                </a:solidFill>
                <a:latin typeface="Aileron"/>
              </a:rPr>
              <a:t>Setup path only when needed</a:t>
            </a:r>
            <a:endParaRPr lang="en-US" dirty="0">
              <a:solidFill>
                <a:srgbClr val="000000"/>
              </a:solidFill>
              <a:latin typeface="Calibri"/>
              <a:ea typeface="Calibri"/>
              <a:cs typeface="Calibri"/>
            </a:endParaRPr>
          </a:p>
          <a:p>
            <a:pPr marL="342900" indent="-342900">
              <a:lnSpc>
                <a:spcPts val="2800"/>
              </a:lnSpc>
              <a:buFont typeface="Arial"/>
              <a:buChar char="•"/>
            </a:pPr>
            <a:r>
              <a:rPr lang="en-US" sz="2000" b="1" dirty="0">
                <a:solidFill>
                  <a:srgbClr val="192954"/>
                </a:solidFill>
                <a:latin typeface="Aileron"/>
              </a:rPr>
              <a:t>Forward ant</a:t>
            </a:r>
            <a:r>
              <a:rPr lang="en-US" sz="2000" dirty="0">
                <a:solidFill>
                  <a:srgbClr val="192954"/>
                </a:solidFill>
                <a:latin typeface="Aileron"/>
              </a:rPr>
              <a:t> agents are launched to the source across the network, searching for multiple paths to the destination. Once arrived at the target node, they are transformed into</a:t>
            </a:r>
            <a:r>
              <a:rPr lang="en-US" sz="2000" b="1" dirty="0">
                <a:solidFill>
                  <a:srgbClr val="192954"/>
                </a:solidFill>
                <a:latin typeface="Aileron"/>
              </a:rPr>
              <a:t> backwards ants</a:t>
            </a:r>
            <a:r>
              <a:rPr lang="en-US" sz="2000" dirty="0">
                <a:solidFill>
                  <a:srgbClr val="192954"/>
                </a:solidFill>
                <a:latin typeface="Aileron"/>
              </a:rPr>
              <a:t> and return to the source, setting up the paths.</a:t>
            </a:r>
            <a:endParaRPr lang="en-US" dirty="0"/>
          </a:p>
          <a:p>
            <a:pPr marL="342900" indent="-342900">
              <a:lnSpc>
                <a:spcPts val="2800"/>
              </a:lnSpc>
              <a:buFont typeface="Arial"/>
              <a:buChar char="•"/>
            </a:pPr>
            <a:r>
              <a:rPr lang="en-US" sz="2000" dirty="0">
                <a:solidFill>
                  <a:srgbClr val="192954"/>
                </a:solidFill>
                <a:latin typeface="Aileron"/>
              </a:rPr>
              <a:t>Paths are represented by </a:t>
            </a:r>
            <a:r>
              <a:rPr lang="en-US" sz="2000" b="1" dirty="0">
                <a:solidFill>
                  <a:srgbClr val="192954"/>
                </a:solidFill>
                <a:latin typeface="Aileron"/>
              </a:rPr>
              <a:t>pheromone tables</a:t>
            </a:r>
            <a:r>
              <a:rPr lang="en-US" sz="2000" dirty="0">
                <a:solidFill>
                  <a:srgbClr val="192954"/>
                </a:solidFill>
                <a:latin typeface="Aileron"/>
              </a:rPr>
              <a:t>, indicating their respective quality.</a:t>
            </a:r>
            <a:br>
              <a:rPr lang="en-US" sz="2000" dirty="0">
                <a:solidFill>
                  <a:srgbClr val="192954"/>
                </a:solidFill>
                <a:latin typeface="Aileron"/>
              </a:rPr>
            </a:br>
            <a:r>
              <a:rPr lang="en-US" sz="2000" dirty="0">
                <a:solidFill>
                  <a:srgbClr val="192954"/>
                </a:solidFill>
                <a:latin typeface="Aileron"/>
              </a:rPr>
              <a:t>After path setup, data packets are routed stochastically over the different paths, using the pheromone tables.</a:t>
            </a:r>
            <a:endParaRPr lang="en-US" dirty="0"/>
          </a:p>
          <a:p>
            <a:pPr marL="342900" indent="-342900">
              <a:lnSpc>
                <a:spcPts val="2800"/>
              </a:lnSpc>
              <a:buFont typeface="Arial"/>
              <a:buChar char="•"/>
            </a:pPr>
            <a:endParaRPr lang="en-US" sz="2000" dirty="0">
              <a:solidFill>
                <a:srgbClr val="192954"/>
              </a:solidFill>
              <a:latin typeface="Aileron"/>
            </a:endParaRPr>
          </a:p>
          <a:p>
            <a:pPr marL="342900" indent="-342900">
              <a:lnSpc>
                <a:spcPts val="2800"/>
              </a:lnSpc>
              <a:buFont typeface="Arial"/>
              <a:buChar char="•"/>
            </a:pPr>
            <a:r>
              <a:rPr lang="en-US" sz="2000" dirty="0">
                <a:solidFill>
                  <a:srgbClr val="192954"/>
                </a:solidFill>
                <a:latin typeface="Aileron"/>
              </a:rPr>
              <a:t>While a session is active, paths are probed, maintained and improved proactively, using </a:t>
            </a:r>
            <a:r>
              <a:rPr lang="en-US" sz="2000" b="1" dirty="0">
                <a:solidFill>
                  <a:srgbClr val="192954"/>
                </a:solidFill>
                <a:latin typeface="Aileron"/>
              </a:rPr>
              <a:t>proactive ants</a:t>
            </a:r>
          </a:p>
          <a:p>
            <a:pPr marL="342900" indent="-342900">
              <a:lnSpc>
                <a:spcPts val="2800"/>
              </a:lnSpc>
              <a:buFont typeface="Arial"/>
              <a:buChar char="•"/>
            </a:pPr>
            <a:r>
              <a:rPr lang="en-US" sz="2000" dirty="0">
                <a:solidFill>
                  <a:srgbClr val="192954"/>
                </a:solidFill>
                <a:latin typeface="Aileron"/>
              </a:rPr>
              <a:t>Algorithm reacts to link failures by warning preceding nodes who could get damaged by the loss, and by updating their pheromone tables.</a:t>
            </a:r>
          </a:p>
          <a:p>
            <a:pPr marL="800100" lvl="1" indent="-342900">
              <a:lnSpc>
                <a:spcPts val="2800"/>
              </a:lnSpc>
              <a:buFont typeface="Courier New"/>
              <a:buChar char="o"/>
            </a:pPr>
            <a:endParaRPr lang="en-US" sz="2000" dirty="0">
              <a:solidFill>
                <a:srgbClr val="192954"/>
              </a:solidFill>
              <a:latin typeface="Aileron"/>
            </a:endParaRPr>
          </a:p>
        </p:txBody>
      </p:sp>
      <p:sp>
        <p:nvSpPr>
          <p:cNvPr id="7" name="TextBox 7">
            <a:extLst>
              <a:ext uri="{FF2B5EF4-FFF2-40B4-BE49-F238E27FC236}">
                <a16:creationId xmlns:a16="http://schemas.microsoft.com/office/drawing/2014/main" id="{BB4FEBFC-1639-FAE4-4DE2-9F3310F1C4E7}"/>
              </a:ext>
            </a:extLst>
          </p:cNvPr>
          <p:cNvSpPr txBox="1"/>
          <p:nvPr/>
        </p:nvSpPr>
        <p:spPr>
          <a:xfrm>
            <a:off x="5631278" y="615539"/>
            <a:ext cx="7036912" cy="756617"/>
          </a:xfrm>
          <a:prstGeom prst="rect">
            <a:avLst/>
          </a:prstGeom>
        </p:spPr>
        <p:txBody>
          <a:bodyPr lIns="0" tIns="0" rIns="0" bIns="0" rtlCol="0" anchor="t">
            <a:spAutoFit/>
          </a:bodyPr>
          <a:lstStyle/>
          <a:p>
            <a:pPr>
              <a:lnSpc>
                <a:spcPts val="5880"/>
              </a:lnSpc>
            </a:pPr>
            <a:r>
              <a:rPr lang="en-US" sz="5600" b="1" err="1">
                <a:solidFill>
                  <a:srgbClr val="192954"/>
                </a:solidFill>
                <a:latin typeface="Kollektif Bold"/>
              </a:rPr>
              <a:t>AntNet</a:t>
            </a:r>
            <a:r>
              <a:rPr lang="en-US" sz="5600" b="1" dirty="0">
                <a:solidFill>
                  <a:srgbClr val="192954"/>
                </a:solidFill>
                <a:latin typeface="Kollektif Bold"/>
              </a:rPr>
              <a:t> solution</a:t>
            </a:r>
            <a:endParaRPr lang="en-US" b="1">
              <a:cs typeface="Calibri"/>
            </a:endParaRPr>
          </a:p>
        </p:txBody>
      </p:sp>
      <p:sp>
        <p:nvSpPr>
          <p:cNvPr id="8" name="TextBox 8">
            <a:extLst>
              <a:ext uri="{FF2B5EF4-FFF2-40B4-BE49-F238E27FC236}">
                <a16:creationId xmlns:a16="http://schemas.microsoft.com/office/drawing/2014/main" id="{0BF6176E-7310-17BF-6172-ACAEADFDBA61}"/>
              </a:ext>
            </a:extLst>
          </p:cNvPr>
          <p:cNvSpPr txBox="1"/>
          <p:nvPr/>
        </p:nvSpPr>
        <p:spPr>
          <a:xfrm>
            <a:off x="1684976" y="8637270"/>
            <a:ext cx="2076341" cy="306705"/>
          </a:xfrm>
          <a:prstGeom prst="rect">
            <a:avLst/>
          </a:prstGeom>
        </p:spPr>
        <p:txBody>
          <a:bodyPr lIns="0" tIns="0" rIns="0" bIns="0" rtlCol="0" anchor="t">
            <a:spAutoFit/>
          </a:bodyPr>
          <a:lstStyle/>
          <a:p>
            <a:pPr marL="0" lvl="0" indent="0" algn="l">
              <a:lnSpc>
                <a:spcPts val="2520"/>
              </a:lnSpc>
              <a:spcBef>
                <a:spcPct val="0"/>
              </a:spcBef>
            </a:pPr>
            <a:r>
              <a:rPr lang="en-US" sz="1800" spc="36" dirty="0">
                <a:solidFill>
                  <a:srgbClr val="192954"/>
                </a:solidFill>
                <a:latin typeface="Aileron"/>
              </a:rPr>
              <a:t>DAI project</a:t>
            </a:r>
          </a:p>
        </p:txBody>
      </p:sp>
      <p:sp>
        <p:nvSpPr>
          <p:cNvPr id="9" name="TextBox 9">
            <a:extLst>
              <a:ext uri="{FF2B5EF4-FFF2-40B4-BE49-F238E27FC236}">
                <a16:creationId xmlns:a16="http://schemas.microsoft.com/office/drawing/2014/main" id="{BBEBDFC8-8BC6-C8D2-0FA2-B55BCB6535F1}"/>
              </a:ext>
            </a:extLst>
          </p:cNvPr>
          <p:cNvSpPr txBox="1"/>
          <p:nvPr/>
        </p:nvSpPr>
        <p:spPr>
          <a:xfrm>
            <a:off x="4131392" y="8637270"/>
            <a:ext cx="1824120" cy="276999"/>
          </a:xfrm>
          <a:prstGeom prst="rect">
            <a:avLst/>
          </a:prstGeom>
        </p:spPr>
        <p:txBody>
          <a:bodyPr lIns="0" tIns="0" rIns="0" bIns="0" rtlCol="0" anchor="t">
            <a:spAutoFit/>
          </a:bodyPr>
          <a:lstStyle/>
          <a:p>
            <a:r>
              <a:rPr lang="en-US" spc="36" dirty="0">
                <a:solidFill>
                  <a:srgbClr val="192954"/>
                </a:solidFill>
                <a:ea typeface="+mn-lt"/>
                <a:cs typeface="+mn-lt"/>
              </a:rPr>
              <a:t>29</a:t>
            </a:r>
            <a:r>
              <a:rPr lang="en-US" spc="36" baseline="30000" dirty="0">
                <a:solidFill>
                  <a:srgbClr val="192954"/>
                </a:solidFill>
                <a:ea typeface="+mn-lt"/>
                <a:cs typeface="+mn-lt"/>
              </a:rPr>
              <a:t>th</a:t>
            </a:r>
            <a:r>
              <a:rPr lang="en-US" spc="36" dirty="0">
                <a:solidFill>
                  <a:srgbClr val="192954"/>
                </a:solidFill>
                <a:ea typeface="+mn-lt"/>
                <a:cs typeface="+mn-lt"/>
              </a:rPr>
              <a:t> January 2024</a:t>
            </a:r>
          </a:p>
        </p:txBody>
      </p:sp>
      <p:sp>
        <p:nvSpPr>
          <p:cNvPr id="10" name="TextBox 10">
            <a:extLst>
              <a:ext uri="{FF2B5EF4-FFF2-40B4-BE49-F238E27FC236}">
                <a16:creationId xmlns:a16="http://schemas.microsoft.com/office/drawing/2014/main" id="{6D226EAF-748C-CBD6-6261-1D094B211DBF}"/>
              </a:ext>
            </a:extLst>
          </p:cNvPr>
          <p:cNvSpPr txBox="1"/>
          <p:nvPr/>
        </p:nvSpPr>
        <p:spPr>
          <a:xfrm>
            <a:off x="14778904" y="8627745"/>
            <a:ext cx="1824120" cy="335156"/>
          </a:xfrm>
          <a:prstGeom prst="rect">
            <a:avLst/>
          </a:prstGeom>
        </p:spPr>
        <p:txBody>
          <a:bodyPr lIns="0" tIns="0" rIns="0" bIns="0" rtlCol="0" anchor="t">
            <a:spAutoFit/>
          </a:bodyPr>
          <a:lstStyle/>
          <a:p>
            <a:pPr marL="0" lvl="0" indent="0" algn="r">
              <a:lnSpc>
                <a:spcPts val="2800"/>
              </a:lnSpc>
              <a:spcBef>
                <a:spcPct val="0"/>
              </a:spcBef>
            </a:pPr>
            <a:r>
              <a:rPr lang="en-US" sz="2000" b="1" spc="40" dirty="0">
                <a:solidFill>
                  <a:srgbClr val="192954"/>
                </a:solidFill>
                <a:latin typeface="Aileron Ultra-Bold"/>
              </a:rPr>
              <a:t>08</a:t>
            </a:r>
            <a:endParaRPr lang="en-US" b="1" dirty="0">
              <a:cs typeface="Calibri"/>
            </a:endParaRPr>
          </a:p>
        </p:txBody>
      </p:sp>
      <p:pic>
        <p:nvPicPr>
          <p:cNvPr id="5" name="Picture 4" descr="A screenshot of a computer game&#10;&#10;Description automatically generated">
            <a:extLst>
              <a:ext uri="{FF2B5EF4-FFF2-40B4-BE49-F238E27FC236}">
                <a16:creationId xmlns:a16="http://schemas.microsoft.com/office/drawing/2014/main" id="{02E11A2B-8B04-EEBD-53BD-DA7C2B1AAA1D}"/>
              </a:ext>
            </a:extLst>
          </p:cNvPr>
          <p:cNvPicPr>
            <a:picLocks noChangeAspect="1"/>
          </p:cNvPicPr>
          <p:nvPr/>
        </p:nvPicPr>
        <p:blipFill>
          <a:blip r:embed="rId2"/>
          <a:stretch>
            <a:fillRect/>
          </a:stretch>
        </p:blipFill>
        <p:spPr>
          <a:xfrm>
            <a:off x="609410" y="1634109"/>
            <a:ext cx="4505325" cy="4467606"/>
          </a:xfrm>
          <a:prstGeom prst="rect">
            <a:avLst/>
          </a:prstGeom>
        </p:spPr>
      </p:pic>
      <p:sp>
        <p:nvSpPr>
          <p:cNvPr id="11" name="TextBox 10">
            <a:extLst>
              <a:ext uri="{FF2B5EF4-FFF2-40B4-BE49-F238E27FC236}">
                <a16:creationId xmlns:a16="http://schemas.microsoft.com/office/drawing/2014/main" id="{8A1DBD8E-D644-99FD-821B-F9B2ECA8061E}"/>
              </a:ext>
            </a:extLst>
          </p:cNvPr>
          <p:cNvSpPr txBox="1"/>
          <p:nvPr/>
        </p:nvSpPr>
        <p:spPr>
          <a:xfrm>
            <a:off x="612647" y="6793991"/>
            <a:ext cx="16080637" cy="144655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nSpc>
                <a:spcPts val="2800"/>
              </a:lnSpc>
            </a:pPr>
            <a:r>
              <a:rPr lang="en-US" sz="2000" dirty="0">
                <a:solidFill>
                  <a:srgbClr val="192954"/>
                </a:solidFill>
                <a:latin typeface="Aileron"/>
                <a:cs typeface="Arial"/>
              </a:rPr>
              <a:t>Other than nodes and links, in the </a:t>
            </a:r>
            <a:r>
              <a:rPr lang="en-US" sz="2000" dirty="0" err="1">
                <a:solidFill>
                  <a:srgbClr val="192954"/>
                </a:solidFill>
                <a:latin typeface="Aileron"/>
                <a:cs typeface="Arial"/>
              </a:rPr>
              <a:t>NetLogo</a:t>
            </a:r>
            <a:r>
              <a:rPr lang="en-US" sz="2000" dirty="0">
                <a:solidFill>
                  <a:srgbClr val="192954"/>
                </a:solidFill>
                <a:latin typeface="Aileron"/>
                <a:cs typeface="Arial"/>
              </a:rPr>
              <a:t> simulation exist the following agents:</a:t>
            </a:r>
            <a:endParaRPr lang="en-US" dirty="0"/>
          </a:p>
          <a:p>
            <a:pPr marL="342900" indent="-342900">
              <a:lnSpc>
                <a:spcPts val="2800"/>
              </a:lnSpc>
              <a:buFont typeface="Arial"/>
              <a:buChar char="•"/>
            </a:pPr>
            <a:r>
              <a:rPr lang="en-US" sz="2000" b="1" dirty="0">
                <a:solidFill>
                  <a:srgbClr val="192954"/>
                </a:solidFill>
                <a:latin typeface="Aileron"/>
                <a:ea typeface="Calibri"/>
                <a:cs typeface="Arial"/>
              </a:rPr>
              <a:t>Ants</a:t>
            </a:r>
            <a:r>
              <a:rPr lang="en-US" sz="2000" dirty="0">
                <a:solidFill>
                  <a:srgbClr val="192954"/>
                </a:solidFill>
                <a:latin typeface="Aileron"/>
                <a:ea typeface="Calibri"/>
                <a:cs typeface="Arial"/>
              </a:rPr>
              <a:t>: can be </a:t>
            </a:r>
            <a:r>
              <a:rPr lang="en-US" sz="2000" b="1" dirty="0">
                <a:solidFill>
                  <a:srgbClr val="192954"/>
                </a:solidFill>
                <a:latin typeface="Aileron"/>
                <a:ea typeface="Calibri"/>
                <a:cs typeface="Arial"/>
              </a:rPr>
              <a:t>forward </a:t>
            </a:r>
            <a:r>
              <a:rPr lang="en-US" sz="2000" dirty="0">
                <a:solidFill>
                  <a:srgbClr val="192954"/>
                </a:solidFill>
                <a:latin typeface="Aileron"/>
                <a:ea typeface="Calibri"/>
                <a:cs typeface="Arial"/>
              </a:rPr>
              <a:t>(pink)</a:t>
            </a:r>
            <a:r>
              <a:rPr lang="en-US" sz="2000" b="1" dirty="0">
                <a:solidFill>
                  <a:srgbClr val="192954"/>
                </a:solidFill>
                <a:latin typeface="Aileron"/>
                <a:ea typeface="Calibri"/>
                <a:cs typeface="Arial"/>
              </a:rPr>
              <a:t> </a:t>
            </a:r>
            <a:r>
              <a:rPr lang="en-US" sz="2000" dirty="0">
                <a:solidFill>
                  <a:srgbClr val="192954"/>
                </a:solidFill>
                <a:latin typeface="Aileron"/>
                <a:ea typeface="Calibri"/>
                <a:cs typeface="Arial"/>
              </a:rPr>
              <a:t>or </a:t>
            </a:r>
            <a:r>
              <a:rPr lang="en-US" sz="2000" b="1" dirty="0">
                <a:solidFill>
                  <a:srgbClr val="192954"/>
                </a:solidFill>
                <a:latin typeface="Aileron"/>
                <a:ea typeface="Calibri"/>
                <a:cs typeface="Arial"/>
              </a:rPr>
              <a:t>backward </a:t>
            </a:r>
            <a:r>
              <a:rPr lang="en-US" sz="2000" dirty="0">
                <a:solidFill>
                  <a:srgbClr val="192954"/>
                </a:solidFill>
                <a:latin typeface="Aileron"/>
                <a:ea typeface="Calibri"/>
                <a:cs typeface="Arial"/>
              </a:rPr>
              <a:t>(green)</a:t>
            </a:r>
          </a:p>
          <a:p>
            <a:pPr marL="342900" indent="-342900">
              <a:lnSpc>
                <a:spcPts val="2800"/>
              </a:lnSpc>
              <a:buFont typeface="Arial"/>
              <a:buChar char="•"/>
            </a:pPr>
            <a:r>
              <a:rPr lang="en-US" sz="2000" b="1" dirty="0">
                <a:solidFill>
                  <a:srgbClr val="192954"/>
                </a:solidFill>
                <a:latin typeface="Aileron"/>
                <a:ea typeface="Calibri"/>
                <a:cs typeface="Arial"/>
              </a:rPr>
              <a:t>Packets</a:t>
            </a:r>
            <a:r>
              <a:rPr lang="en-US" sz="2000" dirty="0">
                <a:solidFill>
                  <a:srgbClr val="192954"/>
                </a:solidFill>
                <a:latin typeface="Aileron"/>
                <a:ea typeface="Calibri"/>
                <a:cs typeface="Arial"/>
              </a:rPr>
              <a:t>: can be </a:t>
            </a:r>
            <a:r>
              <a:rPr lang="en-US" sz="2000" b="1" dirty="0">
                <a:solidFill>
                  <a:srgbClr val="192954"/>
                </a:solidFill>
                <a:latin typeface="Aileron"/>
                <a:ea typeface="Calibri"/>
                <a:cs typeface="Arial"/>
              </a:rPr>
              <a:t>user-messages </a:t>
            </a:r>
            <a:r>
              <a:rPr lang="en-US" sz="2000" dirty="0">
                <a:solidFill>
                  <a:srgbClr val="192954"/>
                </a:solidFill>
                <a:latin typeface="Aileron"/>
                <a:ea typeface="Calibri"/>
                <a:cs typeface="Arial"/>
              </a:rPr>
              <a:t>(circular), </a:t>
            </a:r>
            <a:r>
              <a:rPr lang="en-US" sz="2000" b="1" dirty="0">
                <a:solidFill>
                  <a:srgbClr val="192954"/>
                </a:solidFill>
                <a:latin typeface="Aileron"/>
                <a:ea typeface="Calibri"/>
                <a:cs typeface="Arial"/>
              </a:rPr>
              <a:t>hello-messages</a:t>
            </a:r>
            <a:r>
              <a:rPr lang="en-US" sz="2000" dirty="0">
                <a:solidFill>
                  <a:srgbClr val="192954"/>
                </a:solidFill>
                <a:latin typeface="Aileron"/>
                <a:ea typeface="Calibri"/>
                <a:cs typeface="Arial"/>
              </a:rPr>
              <a:t> (squares) or </a:t>
            </a:r>
            <a:r>
              <a:rPr lang="en-US" sz="2000" b="1" dirty="0">
                <a:solidFill>
                  <a:srgbClr val="192954"/>
                </a:solidFill>
                <a:latin typeface="Aileron"/>
                <a:ea typeface="Calibri"/>
                <a:cs typeface="Arial"/>
              </a:rPr>
              <a:t>link-failure-messages</a:t>
            </a:r>
            <a:r>
              <a:rPr lang="en-US" sz="2000" dirty="0">
                <a:solidFill>
                  <a:srgbClr val="192954"/>
                </a:solidFill>
                <a:latin typeface="Aileron"/>
                <a:ea typeface="Calibri"/>
                <a:cs typeface="Arial"/>
              </a:rPr>
              <a:t> (crosses)</a:t>
            </a:r>
          </a:p>
          <a:p>
            <a:endParaRPr lang="en-US" dirty="0">
              <a:ea typeface="Calibri"/>
              <a:cs typeface="Calibri"/>
            </a:endParaRPr>
          </a:p>
        </p:txBody>
      </p:sp>
    </p:spTree>
    <p:extLst>
      <p:ext uri="{BB962C8B-B14F-4D97-AF65-F5344CB8AC3E}">
        <p14:creationId xmlns:p14="http://schemas.microsoft.com/office/powerpoint/2010/main" val="138277588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1EFE1"/>
        </a:solidFill>
        <a:effectLst/>
      </p:bgPr>
    </p:bg>
    <p:spTree>
      <p:nvGrpSpPr>
        <p:cNvPr id="1" name=""/>
        <p:cNvGrpSpPr/>
        <p:nvPr/>
      </p:nvGrpSpPr>
      <p:grpSpPr>
        <a:xfrm>
          <a:off x="0" y="0"/>
          <a:ext cx="0" cy="0"/>
          <a:chOff x="0" y="0"/>
          <a:chExt cx="0" cy="0"/>
        </a:xfrm>
      </p:grpSpPr>
      <p:grpSp>
        <p:nvGrpSpPr>
          <p:cNvPr id="2" name="Group 2"/>
          <p:cNvGrpSpPr/>
          <p:nvPr/>
        </p:nvGrpSpPr>
        <p:grpSpPr>
          <a:xfrm rot="5400000">
            <a:off x="-66914" y="-55678"/>
            <a:ext cx="8997039" cy="8982644"/>
            <a:chOff x="0" y="0"/>
            <a:chExt cx="6350000" cy="6339840"/>
          </a:xfrm>
        </p:grpSpPr>
        <p:sp>
          <p:nvSpPr>
            <p:cNvPr id="3" name="Freeform 3"/>
            <p:cNvSpPr/>
            <p:nvPr/>
          </p:nvSpPr>
          <p:spPr>
            <a:xfrm>
              <a:off x="0" y="0"/>
              <a:ext cx="6350000" cy="6339840"/>
            </a:xfrm>
            <a:custGeom>
              <a:avLst/>
              <a:gdLst/>
              <a:ahLst/>
              <a:cxnLst/>
              <a:rect l="l" t="t" r="r" b="b"/>
              <a:pathLst>
                <a:path w="6350000" h="6339840">
                  <a:moveTo>
                    <a:pt x="6350000" y="6339840"/>
                  </a:moveTo>
                  <a:lnTo>
                    <a:pt x="0" y="6339840"/>
                  </a:lnTo>
                  <a:lnTo>
                    <a:pt x="0" y="0"/>
                  </a:lnTo>
                  <a:lnTo>
                    <a:pt x="6350000" y="6339840"/>
                  </a:lnTo>
                  <a:close/>
                </a:path>
              </a:pathLst>
            </a:custGeom>
            <a:solidFill>
              <a:srgbClr val="192954"/>
            </a:solidFill>
          </p:spPr>
        </p:sp>
      </p:grpSp>
      <p:sp>
        <p:nvSpPr>
          <p:cNvPr id="4" name="AutoShape 4"/>
          <p:cNvSpPr/>
          <p:nvPr/>
        </p:nvSpPr>
        <p:spPr>
          <a:xfrm>
            <a:off x="1684976" y="8658293"/>
            <a:ext cx="14918048" cy="0"/>
          </a:xfrm>
          <a:prstGeom prst="line">
            <a:avLst/>
          </a:prstGeom>
          <a:ln w="9525" cap="rnd">
            <a:solidFill>
              <a:srgbClr val="000000"/>
            </a:solidFill>
            <a:prstDash val="solid"/>
            <a:headEnd type="none" w="sm" len="sm"/>
            <a:tailEnd type="none" w="sm" len="sm"/>
          </a:ln>
        </p:spPr>
      </p:sp>
      <p:sp>
        <p:nvSpPr>
          <p:cNvPr id="5" name="TextBox 5"/>
          <p:cNvSpPr txBox="1"/>
          <p:nvPr/>
        </p:nvSpPr>
        <p:spPr>
          <a:xfrm>
            <a:off x="6081326" y="4015740"/>
            <a:ext cx="6125347" cy="1127760"/>
          </a:xfrm>
          <a:prstGeom prst="rect">
            <a:avLst/>
          </a:prstGeom>
        </p:spPr>
        <p:txBody>
          <a:bodyPr lIns="0" tIns="0" rIns="0" bIns="0" rtlCol="0" anchor="t">
            <a:spAutoFit/>
          </a:bodyPr>
          <a:lstStyle/>
          <a:p>
            <a:pPr>
              <a:lnSpc>
                <a:spcPts val="7560"/>
              </a:lnSpc>
            </a:pPr>
            <a:r>
              <a:rPr lang="en-US" sz="7200">
                <a:solidFill>
                  <a:srgbClr val="192954"/>
                </a:solidFill>
                <a:latin typeface="Kollektif Bold"/>
              </a:rPr>
              <a:t>How it works</a:t>
            </a:r>
          </a:p>
        </p:txBody>
      </p:sp>
      <p:sp>
        <p:nvSpPr>
          <p:cNvPr id="6" name="TextBox 6"/>
          <p:cNvSpPr txBox="1"/>
          <p:nvPr/>
        </p:nvSpPr>
        <p:spPr>
          <a:xfrm>
            <a:off x="1684976" y="8896063"/>
            <a:ext cx="2076341" cy="306705"/>
          </a:xfrm>
          <a:prstGeom prst="rect">
            <a:avLst/>
          </a:prstGeom>
        </p:spPr>
        <p:txBody>
          <a:bodyPr lIns="0" tIns="0" rIns="0" bIns="0" rtlCol="0" anchor="t">
            <a:spAutoFit/>
          </a:bodyPr>
          <a:lstStyle/>
          <a:p>
            <a:pPr marL="0" lvl="0" indent="0" algn="l">
              <a:lnSpc>
                <a:spcPts val="2520"/>
              </a:lnSpc>
              <a:spcBef>
                <a:spcPct val="0"/>
              </a:spcBef>
            </a:pPr>
            <a:r>
              <a:rPr lang="en-US" sz="1800" spc="36">
                <a:solidFill>
                  <a:srgbClr val="192954"/>
                </a:solidFill>
                <a:latin typeface="Aileron"/>
              </a:rPr>
              <a:t>DAI project</a:t>
            </a:r>
          </a:p>
        </p:txBody>
      </p:sp>
      <p:sp>
        <p:nvSpPr>
          <p:cNvPr id="7" name="TextBox 7"/>
          <p:cNvSpPr txBox="1"/>
          <p:nvPr/>
        </p:nvSpPr>
        <p:spPr>
          <a:xfrm>
            <a:off x="14778904" y="8886538"/>
            <a:ext cx="1824120" cy="328295"/>
          </a:xfrm>
          <a:prstGeom prst="rect">
            <a:avLst/>
          </a:prstGeom>
        </p:spPr>
        <p:txBody>
          <a:bodyPr lIns="0" tIns="0" rIns="0" bIns="0" rtlCol="0" anchor="t">
            <a:spAutoFit/>
          </a:bodyPr>
          <a:lstStyle/>
          <a:p>
            <a:pPr marL="0" lvl="0" indent="0" algn="r">
              <a:lnSpc>
                <a:spcPts val="2800"/>
              </a:lnSpc>
              <a:spcBef>
                <a:spcPct val="0"/>
              </a:spcBef>
            </a:pPr>
            <a:r>
              <a:rPr lang="en-US" sz="2000" spc="40" dirty="0">
                <a:solidFill>
                  <a:srgbClr val="192954"/>
                </a:solidFill>
                <a:latin typeface="Aileron Ultra-Bold"/>
              </a:rPr>
              <a:t>09</a:t>
            </a:r>
          </a:p>
        </p:txBody>
      </p:sp>
      <p:sp>
        <p:nvSpPr>
          <p:cNvPr id="8" name="TextBox 8"/>
          <p:cNvSpPr txBox="1"/>
          <p:nvPr/>
        </p:nvSpPr>
        <p:spPr>
          <a:xfrm>
            <a:off x="4789055" y="8929083"/>
            <a:ext cx="2412693" cy="570541"/>
          </a:xfrm>
          <a:prstGeom prst="rect">
            <a:avLst/>
          </a:prstGeom>
        </p:spPr>
        <p:txBody>
          <a:bodyPr wrap="square" lIns="0" tIns="0" rIns="0" bIns="0" rtlCol="0" anchor="t">
            <a:spAutoFit/>
          </a:bodyPr>
          <a:lstStyle/>
          <a:p>
            <a:r>
              <a:rPr lang="en-US" spc="36" dirty="0">
                <a:solidFill>
                  <a:srgbClr val="192954"/>
                </a:solidFill>
                <a:ea typeface="+mn-lt"/>
                <a:cs typeface="+mn-lt"/>
              </a:rPr>
              <a:t>29</a:t>
            </a:r>
            <a:r>
              <a:rPr lang="en-US" spc="36" baseline="30000" dirty="0">
                <a:solidFill>
                  <a:srgbClr val="192954"/>
                </a:solidFill>
                <a:ea typeface="+mn-lt"/>
                <a:cs typeface="+mn-lt"/>
              </a:rPr>
              <a:t>th</a:t>
            </a:r>
            <a:r>
              <a:rPr lang="en-US" spc="36" dirty="0">
                <a:solidFill>
                  <a:srgbClr val="192954"/>
                </a:solidFill>
                <a:ea typeface="+mn-lt"/>
                <a:cs typeface="+mn-lt"/>
              </a:rPr>
              <a:t> January 2024</a:t>
            </a:r>
          </a:p>
          <a:p>
            <a:pPr algn="ctr">
              <a:lnSpc>
                <a:spcPts val="2520"/>
              </a:lnSpc>
              <a:spcBef>
                <a:spcPct val="0"/>
              </a:spcBef>
            </a:pPr>
            <a:endParaRPr lang="en-US" sz="1800" spc="36" dirty="0">
              <a:solidFill>
                <a:srgbClr val="192954"/>
              </a:solidFill>
              <a:latin typeface="Aileron"/>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Personalizzato</PresentationFormat>
  <Paragraphs>0</Paragraphs>
  <Slides>13</Slides>
  <Notes>0</Notes>
  <HiddenSlides>0</HiddenSlides>
  <MMClips>0</MMClips>
  <ScaleCrop>false</ScaleCrop>
  <HeadingPairs>
    <vt:vector size="4" baseType="variant">
      <vt:variant>
        <vt:lpstr>Tema</vt:lpstr>
      </vt:variant>
      <vt:variant>
        <vt:i4>1</vt:i4>
      </vt:variant>
      <vt:variant>
        <vt:lpstr>Titoli diapositive</vt:lpstr>
      </vt:variant>
      <vt:variant>
        <vt:i4>13</vt:i4>
      </vt:variant>
    </vt:vector>
  </HeadingPairs>
  <TitlesOfParts>
    <vt:vector size="14" baseType="lpstr">
      <vt:lpstr>Office Theme</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lpstr>Presentazione standard di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DAI project: Slime-Mould Netlogo simulation to solve a maze in one pass</dc:title>
  <cp:revision>907</cp:revision>
  <dcterms:created xsi:type="dcterms:W3CDTF">2006-08-16T00:00:00Z</dcterms:created>
  <dcterms:modified xsi:type="dcterms:W3CDTF">2024-01-29T10:44:46Z</dcterms:modified>
  <dc:identifier>DAFonmNBaMI</dc:identifie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0eba32c-0974-4663-a3a1-3cd8c30938e9_Enabled">
    <vt:lpwstr>true</vt:lpwstr>
  </property>
  <property fmtid="{D5CDD505-2E9C-101B-9397-08002B2CF9AE}" pid="3" name="MSIP_Label_f0eba32c-0974-4663-a3a1-3cd8c30938e9_SetDate">
    <vt:lpwstr>2024-01-28T18:09:19Z</vt:lpwstr>
  </property>
  <property fmtid="{D5CDD505-2E9C-101B-9397-08002B2CF9AE}" pid="4" name="MSIP_Label_f0eba32c-0974-4663-a3a1-3cd8c30938e9_Method">
    <vt:lpwstr>Privileged</vt:lpwstr>
  </property>
  <property fmtid="{D5CDD505-2E9C-101B-9397-08002B2CF9AE}" pid="5" name="MSIP_Label_f0eba32c-0974-4663-a3a1-3cd8c30938e9_Name">
    <vt:lpwstr>Public - General - Unmarked</vt:lpwstr>
  </property>
  <property fmtid="{D5CDD505-2E9C-101B-9397-08002B2CF9AE}" pid="6" name="MSIP_Label_f0eba32c-0974-4663-a3a1-3cd8c30938e9_SiteId">
    <vt:lpwstr>a72d5a72-25ee-40f0-9bd1-067cb5b770d4</vt:lpwstr>
  </property>
  <property fmtid="{D5CDD505-2E9C-101B-9397-08002B2CF9AE}" pid="7" name="MSIP_Label_f0eba32c-0974-4663-a3a1-3cd8c30938e9_ActionId">
    <vt:lpwstr>c3d591ba-ba79-4be9-95fe-71b429e907fc</vt:lpwstr>
  </property>
  <property fmtid="{D5CDD505-2E9C-101B-9397-08002B2CF9AE}" pid="8" name="MSIP_Label_f0eba32c-0974-4663-a3a1-3cd8c30938e9_ContentBits">
    <vt:lpwstr>0</vt:lpwstr>
  </property>
</Properties>
</file>

<file path=docProps/thumbnail.jpeg>
</file>